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67"/>
  </p:notesMasterIdLst>
  <p:handoutMasterIdLst>
    <p:handoutMasterId r:id="rId68"/>
  </p:handoutMasterIdLst>
  <p:sldIdLst>
    <p:sldId id="1928" r:id="rId11"/>
    <p:sldId id="1719" r:id="rId12"/>
    <p:sldId id="8712" r:id="rId13"/>
    <p:sldId id="10018" r:id="rId14"/>
    <p:sldId id="10673" r:id="rId15"/>
    <p:sldId id="1897" r:id="rId16"/>
    <p:sldId id="1899" r:id="rId17"/>
    <p:sldId id="10674" r:id="rId18"/>
    <p:sldId id="10019" r:id="rId19"/>
    <p:sldId id="1884" r:id="rId20"/>
    <p:sldId id="1869" r:id="rId21"/>
    <p:sldId id="10020" r:id="rId22"/>
    <p:sldId id="9886" r:id="rId23"/>
    <p:sldId id="9885" r:id="rId24"/>
    <p:sldId id="9952" r:id="rId25"/>
    <p:sldId id="9917" r:id="rId26"/>
    <p:sldId id="10672" r:id="rId27"/>
    <p:sldId id="10033" r:id="rId28"/>
    <p:sldId id="821" r:id="rId29"/>
    <p:sldId id="10041" r:id="rId30"/>
    <p:sldId id="10021" r:id="rId31"/>
    <p:sldId id="10671" r:id="rId32"/>
    <p:sldId id="10035" r:id="rId33"/>
    <p:sldId id="10037" r:id="rId34"/>
    <p:sldId id="10038" r:id="rId35"/>
    <p:sldId id="10675" r:id="rId36"/>
    <p:sldId id="362" r:id="rId37"/>
    <p:sldId id="10039" r:id="rId38"/>
    <p:sldId id="10040" r:id="rId39"/>
    <p:sldId id="1509" r:id="rId40"/>
    <p:sldId id="10036" r:id="rId41"/>
    <p:sldId id="10025" r:id="rId42"/>
    <p:sldId id="10024" r:id="rId43"/>
    <p:sldId id="10026" r:id="rId44"/>
    <p:sldId id="10027" r:id="rId45"/>
    <p:sldId id="10028" r:id="rId46"/>
    <p:sldId id="10029" r:id="rId47"/>
    <p:sldId id="10030" r:id="rId48"/>
    <p:sldId id="10031" r:id="rId49"/>
    <p:sldId id="10032" r:id="rId50"/>
    <p:sldId id="1880" r:id="rId51"/>
    <p:sldId id="9999" r:id="rId52"/>
    <p:sldId id="10010" r:id="rId53"/>
    <p:sldId id="9898" r:id="rId54"/>
    <p:sldId id="10000" r:id="rId55"/>
    <p:sldId id="10001" r:id="rId56"/>
    <p:sldId id="10002" r:id="rId57"/>
    <p:sldId id="10012" r:id="rId58"/>
    <p:sldId id="9983" r:id="rId59"/>
    <p:sldId id="10017" r:id="rId60"/>
    <p:sldId id="9984" r:id="rId61"/>
    <p:sldId id="9904" r:id="rId62"/>
    <p:sldId id="9957" r:id="rId63"/>
    <p:sldId id="9958" r:id="rId64"/>
    <p:sldId id="9929" r:id="rId65"/>
    <p:sldId id="1901" r:id="rId66"/>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53F8E1-C7D4-4E2F-8440-78B35A5F497F}">
          <p14:sldIdLst>
            <p14:sldId id="1928"/>
            <p14:sldId id="1719"/>
            <p14:sldId id="8712"/>
            <p14:sldId id="10018"/>
            <p14:sldId id="10673"/>
            <p14:sldId id="1897"/>
            <p14:sldId id="1899"/>
            <p14:sldId id="10674"/>
            <p14:sldId id="10019"/>
            <p14:sldId id="1884"/>
            <p14:sldId id="1869"/>
            <p14:sldId id="10020"/>
            <p14:sldId id="9886"/>
            <p14:sldId id="9885"/>
            <p14:sldId id="9952"/>
            <p14:sldId id="9917"/>
          </p14:sldIdLst>
        </p14:section>
        <p14:section name="Creating a DW - Framework" id="{0B3D4064-6708-4382-A2FC-4D6620F7E307}">
          <p14:sldIdLst>
            <p14:sldId id="10672"/>
            <p14:sldId id="10033"/>
            <p14:sldId id="821"/>
            <p14:sldId id="10041"/>
            <p14:sldId id="10021"/>
            <p14:sldId id="10671"/>
            <p14:sldId id="10035"/>
            <p14:sldId id="10037"/>
            <p14:sldId id="10038"/>
            <p14:sldId id="10675"/>
            <p14:sldId id="362"/>
            <p14:sldId id="10039"/>
            <p14:sldId id="10040"/>
            <p14:sldId id="1509"/>
          </p14:sldIdLst>
        </p14:section>
        <p14:section name="Appendix Architecture Slides" id="{848EAFDF-E5A7-4B3B-9623-306810AC309D}">
          <p14:sldIdLst>
            <p14:sldId id="10036"/>
            <p14:sldId id="10025"/>
            <p14:sldId id="10024"/>
            <p14:sldId id="10026"/>
            <p14:sldId id="10027"/>
            <p14:sldId id="10028"/>
            <p14:sldId id="10029"/>
            <p14:sldId id="10030"/>
            <p14:sldId id="10031"/>
            <p14:sldId id="10032"/>
          </p14:sldIdLst>
        </p14:section>
        <p14:section name="Appendix" id="{1227E1DE-5A59-4823-B70F-97481642E66A}">
          <p14:sldIdLst>
            <p14:sldId id="1880"/>
            <p14:sldId id="9999"/>
            <p14:sldId id="10010"/>
            <p14:sldId id="9898"/>
            <p14:sldId id="10000"/>
            <p14:sldId id="10001"/>
            <p14:sldId id="10002"/>
            <p14:sldId id="10012"/>
            <p14:sldId id="9983"/>
            <p14:sldId id="10017"/>
            <p14:sldId id="9984"/>
            <p14:sldId id="9904"/>
            <p14:sldId id="9957"/>
            <p14:sldId id="9958"/>
            <p14:sldId id="9929"/>
            <p14:sldId id="19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76968" autoAdjust="0"/>
  </p:normalViewPr>
  <p:slideViewPr>
    <p:cSldViewPr>
      <p:cViewPr varScale="1">
        <p:scale>
          <a:sx n="91" d="100"/>
          <a:sy n="91" d="100"/>
        </p:scale>
        <p:origin x="38" y="120"/>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4.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0EA86F-F6B7-49A5-9404-94224F116C0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4C1A53E-5CDA-46F1-A7A8-043E7AC3C8CA}">
      <dgm:prSet phldrT="[Text]"/>
      <dgm:spPr/>
      <dgm:t>
        <a:bodyPr/>
        <a:lstStyle/>
        <a:p>
          <a:r>
            <a:rPr lang="en-US" dirty="0">
              <a:solidFill>
                <a:schemeClr val="tx1"/>
              </a:solidFill>
            </a:rPr>
            <a:t>Inspire - Project Goals and Definitions</a:t>
          </a:r>
          <a:endParaRPr lang="en-US" dirty="0"/>
        </a:p>
      </dgm:t>
    </dgm:pt>
    <dgm:pt modelId="{83FF593D-4A89-43BE-9095-01FF72EAE3D1}" type="parTrans" cxnId="{E5BFF280-D7FC-4F15-AC33-CFC5A3D3ED18}">
      <dgm:prSet/>
      <dgm:spPr/>
      <dgm:t>
        <a:bodyPr/>
        <a:lstStyle/>
        <a:p>
          <a:endParaRPr lang="en-US"/>
        </a:p>
      </dgm:t>
    </dgm:pt>
    <dgm:pt modelId="{BE45A996-7C2B-41C7-A9A3-7C2DF5F71D4E}" type="sibTrans" cxnId="{E5BFF280-D7FC-4F15-AC33-CFC5A3D3ED18}">
      <dgm:prSet/>
      <dgm:spPr/>
      <dgm:t>
        <a:bodyPr/>
        <a:lstStyle/>
        <a:p>
          <a:endParaRPr lang="en-US"/>
        </a:p>
      </dgm:t>
    </dgm:pt>
    <dgm:pt modelId="{109FAB88-AFBC-4046-B3AE-72288DC2D617}">
      <dgm:prSet/>
      <dgm:spPr/>
      <dgm:t>
        <a:bodyPr/>
        <a:lstStyle/>
        <a:p>
          <a:r>
            <a:rPr lang="en-US" dirty="0">
              <a:solidFill>
                <a:schemeClr val="tx1"/>
              </a:solidFill>
            </a:rPr>
            <a:t>Design - Identify Data Sources</a:t>
          </a:r>
        </a:p>
      </dgm:t>
    </dgm:pt>
    <dgm:pt modelId="{F02583BD-91A4-45A0-9653-DB2B906BF7E3}" type="parTrans" cxnId="{F010F73F-33EB-47D2-9F24-FA5A07D2A5D1}">
      <dgm:prSet/>
      <dgm:spPr/>
      <dgm:t>
        <a:bodyPr/>
        <a:lstStyle/>
        <a:p>
          <a:endParaRPr lang="en-US"/>
        </a:p>
      </dgm:t>
    </dgm:pt>
    <dgm:pt modelId="{98ADD162-4C62-404D-BDA3-1D704932E21A}" type="sibTrans" cxnId="{F010F73F-33EB-47D2-9F24-FA5A07D2A5D1}">
      <dgm:prSet/>
      <dgm:spPr/>
      <dgm:t>
        <a:bodyPr/>
        <a:lstStyle/>
        <a:p>
          <a:endParaRPr lang="en-US"/>
        </a:p>
      </dgm:t>
    </dgm:pt>
    <dgm:pt modelId="{E6056429-CC67-40AF-8F6F-1959C636AA14}">
      <dgm:prSet/>
      <dgm:spPr/>
      <dgm:t>
        <a:bodyPr/>
        <a:lstStyle/>
        <a:p>
          <a:r>
            <a:rPr lang="en-US" dirty="0">
              <a:solidFill>
                <a:schemeClr val="tx1"/>
              </a:solidFill>
            </a:rPr>
            <a:t>Identify Data Migration techniques</a:t>
          </a:r>
        </a:p>
      </dgm:t>
    </dgm:pt>
    <dgm:pt modelId="{559DC9E3-5032-4727-A36E-D6BA727ECAC8}" type="parTrans" cxnId="{09C48C44-FB90-4850-BCAC-99324576FA47}">
      <dgm:prSet/>
      <dgm:spPr/>
      <dgm:t>
        <a:bodyPr/>
        <a:lstStyle/>
        <a:p>
          <a:endParaRPr lang="en-US"/>
        </a:p>
      </dgm:t>
    </dgm:pt>
    <dgm:pt modelId="{C0E3C9DA-3191-4CE6-B681-725EE4701867}" type="sibTrans" cxnId="{09C48C44-FB90-4850-BCAC-99324576FA47}">
      <dgm:prSet/>
      <dgm:spPr/>
      <dgm:t>
        <a:bodyPr/>
        <a:lstStyle/>
        <a:p>
          <a:endParaRPr lang="en-US"/>
        </a:p>
      </dgm:t>
    </dgm:pt>
    <dgm:pt modelId="{7770DFBA-1A0A-447D-8A70-4DFDDD2B2D1E}">
      <dgm:prSet/>
      <dgm:spPr/>
      <dgm:t>
        <a:bodyPr/>
        <a:lstStyle/>
        <a:p>
          <a:r>
            <a:rPr lang="en-US" dirty="0">
              <a:solidFill>
                <a:schemeClr val="tx1"/>
              </a:solidFill>
            </a:rPr>
            <a:t>Design - SQL DW Tables</a:t>
          </a:r>
        </a:p>
      </dgm:t>
    </dgm:pt>
    <dgm:pt modelId="{51BBCA83-EE57-4A0B-9D5B-36352B446DF0}" type="parTrans" cxnId="{F92EF217-8BB1-4349-B932-6BC2C8FE8229}">
      <dgm:prSet/>
      <dgm:spPr/>
      <dgm:t>
        <a:bodyPr/>
        <a:lstStyle/>
        <a:p>
          <a:endParaRPr lang="en-US"/>
        </a:p>
      </dgm:t>
    </dgm:pt>
    <dgm:pt modelId="{A002131C-A21A-478F-8111-E30BDEF00237}" type="sibTrans" cxnId="{F92EF217-8BB1-4349-B932-6BC2C8FE8229}">
      <dgm:prSet/>
      <dgm:spPr/>
      <dgm:t>
        <a:bodyPr/>
        <a:lstStyle/>
        <a:p>
          <a:endParaRPr lang="en-US"/>
        </a:p>
      </dgm:t>
    </dgm:pt>
    <dgm:pt modelId="{5E588CB7-6252-4C4D-8C5F-21DCC1340D0C}">
      <dgm:prSet/>
      <dgm:spPr/>
      <dgm:t>
        <a:bodyPr/>
        <a:lstStyle/>
        <a:p>
          <a:r>
            <a:rPr lang="en-US" dirty="0">
              <a:solidFill>
                <a:schemeClr val="tx1"/>
              </a:solidFill>
            </a:rPr>
            <a:t>Indexing Patterns</a:t>
          </a:r>
        </a:p>
      </dgm:t>
    </dgm:pt>
    <dgm:pt modelId="{E221F35F-4D74-48A9-883F-B952894B5820}" type="parTrans" cxnId="{8AF4EFB6-720E-40B0-B5A2-17EF956E5517}">
      <dgm:prSet/>
      <dgm:spPr/>
      <dgm:t>
        <a:bodyPr/>
        <a:lstStyle/>
        <a:p>
          <a:endParaRPr lang="en-US"/>
        </a:p>
      </dgm:t>
    </dgm:pt>
    <dgm:pt modelId="{4DAEEECB-F965-48F5-B501-4D2803973917}" type="sibTrans" cxnId="{8AF4EFB6-720E-40B0-B5A2-17EF956E5517}">
      <dgm:prSet/>
      <dgm:spPr/>
      <dgm:t>
        <a:bodyPr/>
        <a:lstStyle/>
        <a:p>
          <a:endParaRPr lang="en-US"/>
        </a:p>
      </dgm:t>
    </dgm:pt>
    <dgm:pt modelId="{2C06BB27-5DEB-4A40-BA31-632FCBA5448C}">
      <dgm:prSet/>
      <dgm:spPr/>
      <dgm:t>
        <a:bodyPr/>
        <a:lstStyle/>
        <a:p>
          <a:r>
            <a:rPr lang="en-US" dirty="0">
              <a:solidFill>
                <a:schemeClr val="tx1"/>
              </a:solidFill>
            </a:rPr>
            <a:t>Partitioning</a:t>
          </a:r>
        </a:p>
      </dgm:t>
    </dgm:pt>
    <dgm:pt modelId="{A5ACCBD4-BC65-468A-9293-C33B644BDC09}" type="parTrans" cxnId="{B8A1856F-304D-4CAD-BFA5-DA68D58CE802}">
      <dgm:prSet/>
      <dgm:spPr/>
      <dgm:t>
        <a:bodyPr/>
        <a:lstStyle/>
        <a:p>
          <a:endParaRPr lang="en-US"/>
        </a:p>
      </dgm:t>
    </dgm:pt>
    <dgm:pt modelId="{41EB7C93-6388-42C2-89D5-CD5EF074BB6B}" type="sibTrans" cxnId="{B8A1856F-304D-4CAD-BFA5-DA68D58CE802}">
      <dgm:prSet/>
      <dgm:spPr/>
      <dgm:t>
        <a:bodyPr/>
        <a:lstStyle/>
        <a:p>
          <a:endParaRPr lang="en-US"/>
        </a:p>
      </dgm:t>
    </dgm:pt>
    <dgm:pt modelId="{8550747A-9061-4485-BAFE-D8BC5C872F70}">
      <dgm:prSet phldrT="[Text]"/>
      <dgm:spPr/>
      <dgm:t>
        <a:bodyPr/>
        <a:lstStyle/>
        <a:p>
          <a:r>
            <a:rPr lang="en-US" dirty="0"/>
            <a:t>Data Architecture and Flow</a:t>
          </a:r>
        </a:p>
      </dgm:t>
    </dgm:pt>
    <dgm:pt modelId="{42DB943B-7C41-4664-8785-1EE306546D43}" type="parTrans" cxnId="{EFE2F4C4-FAFC-4F56-B0FB-CDEB680389F2}">
      <dgm:prSet/>
      <dgm:spPr/>
      <dgm:t>
        <a:bodyPr/>
        <a:lstStyle/>
        <a:p>
          <a:endParaRPr lang="en-US"/>
        </a:p>
      </dgm:t>
    </dgm:pt>
    <dgm:pt modelId="{25C32A3C-C07D-4A27-A3D2-DD03A230ACE9}" type="sibTrans" cxnId="{EFE2F4C4-FAFC-4F56-B0FB-CDEB680389F2}">
      <dgm:prSet/>
      <dgm:spPr/>
      <dgm:t>
        <a:bodyPr/>
        <a:lstStyle/>
        <a:p>
          <a:endParaRPr lang="en-US"/>
        </a:p>
      </dgm:t>
    </dgm:pt>
    <dgm:pt modelId="{B102B7B4-225E-49BD-ACCA-2EFD56017B0E}">
      <dgm:prSet/>
      <dgm:spPr/>
      <dgm:t>
        <a:bodyPr/>
        <a:lstStyle/>
        <a:p>
          <a:r>
            <a:rPr lang="en-US" dirty="0">
              <a:solidFill>
                <a:schemeClr val="tx1"/>
              </a:solidFill>
            </a:rPr>
            <a:t>Incremental Load</a:t>
          </a:r>
        </a:p>
      </dgm:t>
    </dgm:pt>
    <dgm:pt modelId="{E01B945F-528B-4C87-8295-E32626433FBA}" type="parTrans" cxnId="{CD8521F3-7FDE-403F-A069-C5AC78F6A544}">
      <dgm:prSet/>
      <dgm:spPr/>
      <dgm:t>
        <a:bodyPr/>
        <a:lstStyle/>
        <a:p>
          <a:endParaRPr lang="en-US"/>
        </a:p>
      </dgm:t>
    </dgm:pt>
    <dgm:pt modelId="{5EC45A4F-91E3-4156-ACC2-3EBA55256B1D}" type="sibTrans" cxnId="{CD8521F3-7FDE-403F-A069-C5AC78F6A544}">
      <dgm:prSet/>
      <dgm:spPr/>
      <dgm:t>
        <a:bodyPr/>
        <a:lstStyle/>
        <a:p>
          <a:endParaRPr lang="en-US"/>
        </a:p>
      </dgm:t>
    </dgm:pt>
    <dgm:pt modelId="{3AC8D37A-8CC5-4F8A-A9A0-7E95C9566908}">
      <dgm:prSet/>
      <dgm:spPr/>
      <dgm:t>
        <a:bodyPr/>
        <a:lstStyle/>
        <a:p>
          <a:r>
            <a:rPr lang="en-US" dirty="0">
              <a:solidFill>
                <a:schemeClr val="tx1"/>
              </a:solidFill>
            </a:rPr>
            <a:t>External Table Definitions</a:t>
          </a:r>
        </a:p>
      </dgm:t>
    </dgm:pt>
    <dgm:pt modelId="{1BE019B6-13BE-4F48-B590-C33EAFC1250A}" type="parTrans" cxnId="{B08BCC62-6CAC-436D-B6B3-BA226373D4E1}">
      <dgm:prSet/>
      <dgm:spPr/>
      <dgm:t>
        <a:bodyPr/>
        <a:lstStyle/>
        <a:p>
          <a:endParaRPr lang="en-US"/>
        </a:p>
      </dgm:t>
    </dgm:pt>
    <dgm:pt modelId="{4D1F2E26-ABF1-41B7-872D-1F1C7464F087}" type="sibTrans" cxnId="{B08BCC62-6CAC-436D-B6B3-BA226373D4E1}">
      <dgm:prSet/>
      <dgm:spPr/>
      <dgm:t>
        <a:bodyPr/>
        <a:lstStyle/>
        <a:p>
          <a:endParaRPr lang="en-US"/>
        </a:p>
      </dgm:t>
    </dgm:pt>
    <dgm:pt modelId="{AB0B9856-106E-4748-9E11-A0437241D33B}">
      <dgm:prSet/>
      <dgm:spPr/>
      <dgm:t>
        <a:bodyPr/>
        <a:lstStyle/>
        <a:p>
          <a:r>
            <a:rPr lang="en-US" dirty="0">
              <a:solidFill>
                <a:schemeClr val="tx1"/>
              </a:solidFill>
            </a:rPr>
            <a:t>Staging Tables</a:t>
          </a:r>
        </a:p>
      </dgm:t>
    </dgm:pt>
    <dgm:pt modelId="{0AA14AED-1BC0-48FF-889C-5B739D61C6C5}" type="parTrans" cxnId="{86A6EFF9-4CA0-4B6C-87FB-5AA84291F544}">
      <dgm:prSet/>
      <dgm:spPr/>
      <dgm:t>
        <a:bodyPr/>
        <a:lstStyle/>
        <a:p>
          <a:endParaRPr lang="en-US"/>
        </a:p>
      </dgm:t>
    </dgm:pt>
    <dgm:pt modelId="{C1E31951-29A7-46C1-AA58-1222A51481F5}" type="sibTrans" cxnId="{86A6EFF9-4CA0-4B6C-87FB-5AA84291F544}">
      <dgm:prSet/>
      <dgm:spPr/>
      <dgm:t>
        <a:bodyPr/>
        <a:lstStyle/>
        <a:p>
          <a:endParaRPr lang="en-US"/>
        </a:p>
      </dgm:t>
    </dgm:pt>
    <dgm:pt modelId="{51942DE4-6FBD-4ADA-8C20-51B585DDBB03}">
      <dgm:prSet phldrT="[Text]"/>
      <dgm:spPr/>
      <dgm:t>
        <a:bodyPr/>
        <a:lstStyle/>
        <a:p>
          <a:r>
            <a:rPr lang="en-US" dirty="0"/>
            <a:t>Queries and Table Joins</a:t>
          </a:r>
        </a:p>
      </dgm:t>
    </dgm:pt>
    <dgm:pt modelId="{C42BE71C-8E22-4BE8-80AC-871D7B4B3A45}" type="parTrans" cxnId="{E1ADA991-C9FD-4C24-8883-06851751C029}">
      <dgm:prSet/>
      <dgm:spPr/>
      <dgm:t>
        <a:bodyPr/>
        <a:lstStyle/>
        <a:p>
          <a:endParaRPr lang="en-US"/>
        </a:p>
      </dgm:t>
    </dgm:pt>
    <dgm:pt modelId="{863ADCEC-FA93-49E4-9E71-07715F512C5B}" type="sibTrans" cxnId="{E1ADA991-C9FD-4C24-8883-06851751C029}">
      <dgm:prSet/>
      <dgm:spPr/>
      <dgm:t>
        <a:bodyPr/>
        <a:lstStyle/>
        <a:p>
          <a:endParaRPr lang="en-US"/>
        </a:p>
      </dgm:t>
    </dgm:pt>
    <dgm:pt modelId="{45D8C1B3-7074-4AB8-9106-3ECD9284E1BE}">
      <dgm:prSet phldrT="[Text]"/>
      <dgm:spPr/>
      <dgm:t>
        <a:bodyPr/>
        <a:lstStyle/>
        <a:p>
          <a:r>
            <a:rPr lang="en-US" dirty="0"/>
            <a:t>Security / Access Users / Resource Classes</a:t>
          </a:r>
        </a:p>
      </dgm:t>
    </dgm:pt>
    <dgm:pt modelId="{231AD5CD-BD9D-45E0-BDD2-8AC3D6A7510F}" type="parTrans" cxnId="{15993D54-4120-467A-AD2B-469B9DF07057}">
      <dgm:prSet/>
      <dgm:spPr/>
      <dgm:t>
        <a:bodyPr/>
        <a:lstStyle/>
        <a:p>
          <a:endParaRPr lang="en-US"/>
        </a:p>
      </dgm:t>
    </dgm:pt>
    <dgm:pt modelId="{8D607955-9B46-4F70-B811-5523682F3368}" type="sibTrans" cxnId="{15993D54-4120-467A-AD2B-469B9DF07057}">
      <dgm:prSet/>
      <dgm:spPr/>
      <dgm:t>
        <a:bodyPr/>
        <a:lstStyle/>
        <a:p>
          <a:endParaRPr lang="en-US"/>
        </a:p>
      </dgm:t>
    </dgm:pt>
    <dgm:pt modelId="{A97F566E-FF76-49BE-BA64-022C36E28B2A}">
      <dgm:prSet/>
      <dgm:spPr/>
      <dgm:t>
        <a:bodyPr/>
        <a:lstStyle/>
        <a:p>
          <a:r>
            <a:rPr lang="en-US" dirty="0">
              <a:solidFill>
                <a:schemeClr val="tx1"/>
              </a:solidFill>
            </a:rPr>
            <a:t>Operations</a:t>
          </a:r>
        </a:p>
      </dgm:t>
    </dgm:pt>
    <dgm:pt modelId="{1417FFE6-C36B-4E52-B43F-61992531C12D}" type="parTrans" cxnId="{255240ED-A751-465E-A77E-B25F2419ED57}">
      <dgm:prSet/>
      <dgm:spPr/>
      <dgm:t>
        <a:bodyPr/>
        <a:lstStyle/>
        <a:p>
          <a:endParaRPr lang="en-US"/>
        </a:p>
      </dgm:t>
    </dgm:pt>
    <dgm:pt modelId="{41B8C766-425B-4A55-ABE7-D69F15B32D30}" type="sibTrans" cxnId="{255240ED-A751-465E-A77E-B25F2419ED57}">
      <dgm:prSet/>
      <dgm:spPr/>
      <dgm:t>
        <a:bodyPr/>
        <a:lstStyle/>
        <a:p>
          <a:endParaRPr lang="en-US"/>
        </a:p>
      </dgm:t>
    </dgm:pt>
    <dgm:pt modelId="{E1353B7E-EEBE-47BB-8B89-269333561BAB}">
      <dgm:prSet/>
      <dgm:spPr/>
      <dgm:t>
        <a:bodyPr/>
        <a:lstStyle/>
        <a:p>
          <a:r>
            <a:rPr lang="en-US" dirty="0">
              <a:solidFill>
                <a:schemeClr val="tx1"/>
              </a:solidFill>
            </a:rPr>
            <a:t>Production Tables</a:t>
          </a:r>
        </a:p>
      </dgm:t>
    </dgm:pt>
    <dgm:pt modelId="{07CE3854-A83C-4506-8D2B-94998A13593A}" type="parTrans" cxnId="{DE142CBB-E599-4578-84C1-B9D51A08DBAB}">
      <dgm:prSet/>
      <dgm:spPr/>
      <dgm:t>
        <a:bodyPr/>
        <a:lstStyle/>
        <a:p>
          <a:endParaRPr lang="en-US"/>
        </a:p>
      </dgm:t>
    </dgm:pt>
    <dgm:pt modelId="{E07A35A4-DE0A-455A-83CE-3C5BFF4C6D73}" type="sibTrans" cxnId="{DE142CBB-E599-4578-84C1-B9D51A08DBAB}">
      <dgm:prSet/>
      <dgm:spPr/>
      <dgm:t>
        <a:bodyPr/>
        <a:lstStyle/>
        <a:p>
          <a:endParaRPr lang="en-US"/>
        </a:p>
      </dgm:t>
    </dgm:pt>
    <dgm:pt modelId="{9A4378EC-0233-43AB-89A0-54E22F13A43E}">
      <dgm:prSet/>
      <dgm:spPr/>
      <dgm:t>
        <a:bodyPr/>
        <a:lstStyle/>
        <a:p>
          <a:r>
            <a:rPr lang="en-US" dirty="0">
              <a:solidFill>
                <a:schemeClr val="tx1"/>
              </a:solidFill>
            </a:rPr>
            <a:t>Migration Pipelines</a:t>
          </a:r>
        </a:p>
      </dgm:t>
    </dgm:pt>
    <dgm:pt modelId="{6D9D6087-B255-4C15-9048-250144714D67}" type="parTrans" cxnId="{5C356F0A-17AE-4FCF-A8F1-6708F1613C49}">
      <dgm:prSet/>
      <dgm:spPr/>
      <dgm:t>
        <a:bodyPr/>
        <a:lstStyle/>
        <a:p>
          <a:endParaRPr lang="en-US"/>
        </a:p>
      </dgm:t>
    </dgm:pt>
    <dgm:pt modelId="{FFDFDB8A-94C5-493F-AB23-8852852091F2}" type="sibTrans" cxnId="{5C356F0A-17AE-4FCF-A8F1-6708F1613C49}">
      <dgm:prSet/>
      <dgm:spPr/>
      <dgm:t>
        <a:bodyPr/>
        <a:lstStyle/>
        <a:p>
          <a:endParaRPr lang="en-US"/>
        </a:p>
      </dgm:t>
    </dgm:pt>
    <dgm:pt modelId="{0B7AB4F1-AC0E-4B89-B348-684160687A00}">
      <dgm:prSet/>
      <dgm:spPr/>
      <dgm:t>
        <a:bodyPr/>
        <a:lstStyle/>
        <a:p>
          <a:r>
            <a:rPr lang="en-US" dirty="0">
              <a:solidFill>
                <a:schemeClr val="tx1"/>
              </a:solidFill>
            </a:rPr>
            <a:t>Distribution and Replicated</a:t>
          </a:r>
        </a:p>
      </dgm:t>
    </dgm:pt>
    <dgm:pt modelId="{FC928A6C-1F8C-4D1A-8E98-FF681483BA69}" type="parTrans" cxnId="{02D0D034-44AB-4366-BC12-6DE1E4B082D2}">
      <dgm:prSet/>
      <dgm:spPr/>
      <dgm:t>
        <a:bodyPr/>
        <a:lstStyle/>
        <a:p>
          <a:endParaRPr lang="en-US"/>
        </a:p>
      </dgm:t>
    </dgm:pt>
    <dgm:pt modelId="{00E6DDF5-7938-429D-B53D-DB4E39F224E4}" type="sibTrans" cxnId="{02D0D034-44AB-4366-BC12-6DE1E4B082D2}">
      <dgm:prSet/>
      <dgm:spPr/>
      <dgm:t>
        <a:bodyPr/>
        <a:lstStyle/>
        <a:p>
          <a:endParaRPr lang="en-US"/>
        </a:p>
      </dgm:t>
    </dgm:pt>
    <dgm:pt modelId="{97BF7D89-4891-4128-BEE6-88325A021404}">
      <dgm:prSet/>
      <dgm:spPr/>
      <dgm:t>
        <a:bodyPr/>
        <a:lstStyle/>
        <a:p>
          <a:r>
            <a:rPr lang="en-US" dirty="0">
              <a:solidFill>
                <a:schemeClr val="tx1"/>
              </a:solidFill>
            </a:rPr>
            <a:t>Indexing Patterns</a:t>
          </a:r>
        </a:p>
      </dgm:t>
    </dgm:pt>
    <dgm:pt modelId="{63E427FD-FAE2-432A-866D-303B62C12412}" type="parTrans" cxnId="{7F52BF89-E74D-49E3-89D8-1EFDEB28487D}">
      <dgm:prSet/>
      <dgm:spPr/>
      <dgm:t>
        <a:bodyPr/>
        <a:lstStyle/>
        <a:p>
          <a:endParaRPr lang="en-US"/>
        </a:p>
      </dgm:t>
    </dgm:pt>
    <dgm:pt modelId="{2F7B6E04-B2F5-4710-B6BD-2152DED69FAE}" type="sibTrans" cxnId="{7F52BF89-E74D-49E3-89D8-1EFDEB28487D}">
      <dgm:prSet/>
      <dgm:spPr/>
      <dgm:t>
        <a:bodyPr/>
        <a:lstStyle/>
        <a:p>
          <a:endParaRPr lang="en-US"/>
        </a:p>
      </dgm:t>
    </dgm:pt>
    <dgm:pt modelId="{8FC7CB64-86CC-4023-8D7F-EA2F109CFCF6}">
      <dgm:prSet/>
      <dgm:spPr/>
      <dgm:t>
        <a:bodyPr/>
        <a:lstStyle/>
        <a:p>
          <a:r>
            <a:rPr lang="en-US" dirty="0">
              <a:solidFill>
                <a:schemeClr val="tx1"/>
              </a:solidFill>
            </a:rPr>
            <a:t>Query Performance </a:t>
          </a:r>
        </a:p>
      </dgm:t>
    </dgm:pt>
    <dgm:pt modelId="{F13AF5D7-7237-4F59-8E30-00F765F17FBD}" type="parTrans" cxnId="{92084C68-3EED-4D25-9BB0-8DFE087F431D}">
      <dgm:prSet/>
      <dgm:spPr/>
      <dgm:t>
        <a:bodyPr/>
        <a:lstStyle/>
        <a:p>
          <a:endParaRPr lang="en-US"/>
        </a:p>
      </dgm:t>
    </dgm:pt>
    <dgm:pt modelId="{81F17666-5571-4AF5-B306-33832B6C29EF}" type="sibTrans" cxnId="{92084C68-3EED-4D25-9BB0-8DFE087F431D}">
      <dgm:prSet/>
      <dgm:spPr/>
      <dgm:t>
        <a:bodyPr/>
        <a:lstStyle/>
        <a:p>
          <a:endParaRPr lang="en-US"/>
        </a:p>
      </dgm:t>
    </dgm:pt>
    <dgm:pt modelId="{629A64FD-ECB2-4784-8FD5-7C4BF188ABEC}" type="pres">
      <dgm:prSet presAssocID="{000EA86F-F6B7-49A5-9404-94224F116C06}" presName="Name0" presStyleCnt="0">
        <dgm:presLayoutVars>
          <dgm:dir/>
          <dgm:animLvl val="lvl"/>
          <dgm:resizeHandles val="exact"/>
        </dgm:presLayoutVars>
      </dgm:prSet>
      <dgm:spPr/>
    </dgm:pt>
    <dgm:pt modelId="{091192C2-B165-4CC6-84B6-FD1CF8AE44F5}" type="pres">
      <dgm:prSet presAssocID="{A97F566E-FF76-49BE-BA64-022C36E28B2A}" presName="boxAndChildren" presStyleCnt="0"/>
      <dgm:spPr/>
    </dgm:pt>
    <dgm:pt modelId="{3B59145C-EFC0-4C4A-A6DD-55413D2C4908}" type="pres">
      <dgm:prSet presAssocID="{A97F566E-FF76-49BE-BA64-022C36E28B2A}" presName="parentTextBox" presStyleLbl="node1" presStyleIdx="0" presStyleCnt="4"/>
      <dgm:spPr/>
    </dgm:pt>
    <dgm:pt modelId="{DB0F0BA2-A5B1-4FBC-8C37-EDE43E482F71}" type="pres">
      <dgm:prSet presAssocID="{A97F566E-FF76-49BE-BA64-022C36E28B2A}" presName="entireBox" presStyleLbl="node1" presStyleIdx="0" presStyleCnt="4"/>
      <dgm:spPr/>
    </dgm:pt>
    <dgm:pt modelId="{E3BFD74E-3E89-4969-A073-E699893F04C1}" type="pres">
      <dgm:prSet presAssocID="{A97F566E-FF76-49BE-BA64-022C36E28B2A}" presName="descendantBox" presStyleCnt="0"/>
      <dgm:spPr/>
    </dgm:pt>
    <dgm:pt modelId="{35C876D3-89E4-4C68-8701-0CC6C1C1C520}" type="pres">
      <dgm:prSet presAssocID="{97BF7D89-4891-4128-BEE6-88325A021404}" presName="childTextBox" presStyleLbl="fgAccFollowNode1" presStyleIdx="0" presStyleCnt="14">
        <dgm:presLayoutVars>
          <dgm:bulletEnabled val="1"/>
        </dgm:presLayoutVars>
      </dgm:prSet>
      <dgm:spPr/>
    </dgm:pt>
    <dgm:pt modelId="{8AF2D76A-E4E7-4335-9CC1-00F78E25D586}" type="pres">
      <dgm:prSet presAssocID="{8FC7CB64-86CC-4023-8D7F-EA2F109CFCF6}" presName="childTextBox" presStyleLbl="fgAccFollowNode1" presStyleIdx="1" presStyleCnt="14">
        <dgm:presLayoutVars>
          <dgm:bulletEnabled val="1"/>
        </dgm:presLayoutVars>
      </dgm:prSet>
      <dgm:spPr/>
    </dgm:pt>
    <dgm:pt modelId="{07D335E4-C06B-4982-91A4-838A3AB2509F}" type="pres">
      <dgm:prSet presAssocID="{A002131C-A21A-478F-8111-E30BDEF00237}" presName="sp" presStyleCnt="0"/>
      <dgm:spPr/>
    </dgm:pt>
    <dgm:pt modelId="{7D17CB05-63B2-4FAB-8B52-94B12227F629}" type="pres">
      <dgm:prSet presAssocID="{7770DFBA-1A0A-447D-8A70-4DFDDD2B2D1E}" presName="arrowAndChildren" presStyleCnt="0"/>
      <dgm:spPr/>
    </dgm:pt>
    <dgm:pt modelId="{A4E95EB8-4648-4FD5-8F8E-D26DD6F95A84}" type="pres">
      <dgm:prSet presAssocID="{7770DFBA-1A0A-447D-8A70-4DFDDD2B2D1E}" presName="parentTextArrow" presStyleLbl="node1" presStyleIdx="0" presStyleCnt="4"/>
      <dgm:spPr/>
    </dgm:pt>
    <dgm:pt modelId="{DB81ECED-4484-4AE8-BAC0-269A39ED4809}" type="pres">
      <dgm:prSet presAssocID="{7770DFBA-1A0A-447D-8A70-4DFDDD2B2D1E}" presName="arrow" presStyleLbl="node1" presStyleIdx="1" presStyleCnt="4"/>
      <dgm:spPr/>
    </dgm:pt>
    <dgm:pt modelId="{34F35166-BE59-47F7-8627-A09AEFAAE549}" type="pres">
      <dgm:prSet presAssocID="{7770DFBA-1A0A-447D-8A70-4DFDDD2B2D1E}" presName="descendantArrow" presStyleCnt="0"/>
      <dgm:spPr/>
    </dgm:pt>
    <dgm:pt modelId="{F7A33A01-1E13-47B6-B448-8244316611E9}" type="pres">
      <dgm:prSet presAssocID="{3AC8D37A-8CC5-4F8A-A9A0-7E95C9566908}" presName="childTextArrow" presStyleLbl="fgAccFollowNode1" presStyleIdx="2" presStyleCnt="14">
        <dgm:presLayoutVars>
          <dgm:bulletEnabled val="1"/>
        </dgm:presLayoutVars>
      </dgm:prSet>
      <dgm:spPr/>
    </dgm:pt>
    <dgm:pt modelId="{5C73CB2E-37F9-47E6-A1E7-F96FBFC044E7}" type="pres">
      <dgm:prSet presAssocID="{AB0B9856-106E-4748-9E11-A0437241D33B}" presName="childTextArrow" presStyleLbl="fgAccFollowNode1" presStyleIdx="3" presStyleCnt="14">
        <dgm:presLayoutVars>
          <dgm:bulletEnabled val="1"/>
        </dgm:presLayoutVars>
      </dgm:prSet>
      <dgm:spPr/>
    </dgm:pt>
    <dgm:pt modelId="{7E900E49-C329-4A3A-9586-05DBFE9F5ABC}" type="pres">
      <dgm:prSet presAssocID="{E1353B7E-EEBE-47BB-8B89-269333561BAB}" presName="childTextArrow" presStyleLbl="fgAccFollowNode1" presStyleIdx="4" presStyleCnt="14">
        <dgm:presLayoutVars>
          <dgm:bulletEnabled val="1"/>
        </dgm:presLayoutVars>
      </dgm:prSet>
      <dgm:spPr/>
    </dgm:pt>
    <dgm:pt modelId="{C83D11F8-DE9A-42E5-B727-37AA0AF285C2}" type="pres">
      <dgm:prSet presAssocID="{5E588CB7-6252-4C4D-8C5F-21DCC1340D0C}" presName="childTextArrow" presStyleLbl="fgAccFollowNode1" presStyleIdx="5" presStyleCnt="14">
        <dgm:presLayoutVars>
          <dgm:bulletEnabled val="1"/>
        </dgm:presLayoutVars>
      </dgm:prSet>
      <dgm:spPr/>
    </dgm:pt>
    <dgm:pt modelId="{5D2A3B6C-0261-478F-B8FB-5EC8272131E8}" type="pres">
      <dgm:prSet presAssocID="{2C06BB27-5DEB-4A40-BA31-632FCBA5448C}" presName="childTextArrow" presStyleLbl="fgAccFollowNode1" presStyleIdx="6" presStyleCnt="14">
        <dgm:presLayoutVars>
          <dgm:bulletEnabled val="1"/>
        </dgm:presLayoutVars>
      </dgm:prSet>
      <dgm:spPr/>
    </dgm:pt>
    <dgm:pt modelId="{BD0EFCD0-D302-4768-AD32-5669F5FACF8B}" type="pres">
      <dgm:prSet presAssocID="{0B7AB4F1-AC0E-4B89-B348-684160687A00}" presName="childTextArrow" presStyleLbl="fgAccFollowNode1" presStyleIdx="7" presStyleCnt="14">
        <dgm:presLayoutVars>
          <dgm:bulletEnabled val="1"/>
        </dgm:presLayoutVars>
      </dgm:prSet>
      <dgm:spPr/>
    </dgm:pt>
    <dgm:pt modelId="{443E8C73-EB02-479F-BF02-5801FEE35833}" type="pres">
      <dgm:prSet presAssocID="{98ADD162-4C62-404D-BDA3-1D704932E21A}" presName="sp" presStyleCnt="0"/>
      <dgm:spPr/>
    </dgm:pt>
    <dgm:pt modelId="{27E55AA9-A7AB-44F9-9053-985AB600D506}" type="pres">
      <dgm:prSet presAssocID="{109FAB88-AFBC-4046-B3AE-72288DC2D617}" presName="arrowAndChildren" presStyleCnt="0"/>
      <dgm:spPr/>
    </dgm:pt>
    <dgm:pt modelId="{6ECAACBC-7C3E-4A39-8D66-0CA8BE798695}" type="pres">
      <dgm:prSet presAssocID="{109FAB88-AFBC-4046-B3AE-72288DC2D617}" presName="parentTextArrow" presStyleLbl="node1" presStyleIdx="1" presStyleCnt="4"/>
      <dgm:spPr/>
    </dgm:pt>
    <dgm:pt modelId="{EAF4A55E-AA3B-4849-840F-C168DE0B7926}" type="pres">
      <dgm:prSet presAssocID="{109FAB88-AFBC-4046-B3AE-72288DC2D617}" presName="arrow" presStyleLbl="node1" presStyleIdx="2" presStyleCnt="4"/>
      <dgm:spPr/>
    </dgm:pt>
    <dgm:pt modelId="{0DE19D24-45E4-4CB3-BB4E-57EF5E071979}" type="pres">
      <dgm:prSet presAssocID="{109FAB88-AFBC-4046-B3AE-72288DC2D617}" presName="descendantArrow" presStyleCnt="0"/>
      <dgm:spPr/>
    </dgm:pt>
    <dgm:pt modelId="{8445519A-EED3-4C03-84BC-5E2AA2EE58F6}" type="pres">
      <dgm:prSet presAssocID="{E6056429-CC67-40AF-8F6F-1959C636AA14}" presName="childTextArrow" presStyleLbl="fgAccFollowNode1" presStyleIdx="8" presStyleCnt="14">
        <dgm:presLayoutVars>
          <dgm:bulletEnabled val="1"/>
        </dgm:presLayoutVars>
      </dgm:prSet>
      <dgm:spPr/>
    </dgm:pt>
    <dgm:pt modelId="{1ED0FF84-41DE-43A2-84E9-31D8DAF86B59}" type="pres">
      <dgm:prSet presAssocID="{B102B7B4-225E-49BD-ACCA-2EFD56017B0E}" presName="childTextArrow" presStyleLbl="fgAccFollowNode1" presStyleIdx="9" presStyleCnt="14">
        <dgm:presLayoutVars>
          <dgm:bulletEnabled val="1"/>
        </dgm:presLayoutVars>
      </dgm:prSet>
      <dgm:spPr/>
    </dgm:pt>
    <dgm:pt modelId="{6E74719A-F6E1-44B0-A698-3CAFCE1DAE69}" type="pres">
      <dgm:prSet presAssocID="{9A4378EC-0233-43AB-89A0-54E22F13A43E}" presName="childTextArrow" presStyleLbl="fgAccFollowNode1" presStyleIdx="10" presStyleCnt="14">
        <dgm:presLayoutVars>
          <dgm:bulletEnabled val="1"/>
        </dgm:presLayoutVars>
      </dgm:prSet>
      <dgm:spPr/>
    </dgm:pt>
    <dgm:pt modelId="{7CD0FB30-C5E1-4E37-BFA9-210702F63EEE}" type="pres">
      <dgm:prSet presAssocID="{BE45A996-7C2B-41C7-A9A3-7C2DF5F71D4E}" presName="sp" presStyleCnt="0"/>
      <dgm:spPr/>
    </dgm:pt>
    <dgm:pt modelId="{DCD29F02-103F-4203-A0D5-76EF6AE64874}" type="pres">
      <dgm:prSet presAssocID="{64C1A53E-5CDA-46F1-A7A8-043E7AC3C8CA}" presName="arrowAndChildren" presStyleCnt="0"/>
      <dgm:spPr/>
    </dgm:pt>
    <dgm:pt modelId="{3C5C8C03-60F2-46AD-94DC-5B1531DB8EF4}" type="pres">
      <dgm:prSet presAssocID="{64C1A53E-5CDA-46F1-A7A8-043E7AC3C8CA}" presName="parentTextArrow" presStyleLbl="node1" presStyleIdx="2" presStyleCnt="4"/>
      <dgm:spPr/>
    </dgm:pt>
    <dgm:pt modelId="{466D4348-5429-4C69-AEDE-5DF4A5AEB825}" type="pres">
      <dgm:prSet presAssocID="{64C1A53E-5CDA-46F1-A7A8-043E7AC3C8CA}" presName="arrow" presStyleLbl="node1" presStyleIdx="3" presStyleCnt="4"/>
      <dgm:spPr/>
    </dgm:pt>
    <dgm:pt modelId="{673357BA-3027-4177-A38C-637FBF5A24BB}" type="pres">
      <dgm:prSet presAssocID="{64C1A53E-5CDA-46F1-A7A8-043E7AC3C8CA}" presName="descendantArrow" presStyleCnt="0"/>
      <dgm:spPr/>
    </dgm:pt>
    <dgm:pt modelId="{15BDD5BF-1681-4637-AE36-9A54C9A9AF30}" type="pres">
      <dgm:prSet presAssocID="{8550747A-9061-4485-BAFE-D8BC5C872F70}" presName="childTextArrow" presStyleLbl="fgAccFollowNode1" presStyleIdx="11" presStyleCnt="14">
        <dgm:presLayoutVars>
          <dgm:bulletEnabled val="1"/>
        </dgm:presLayoutVars>
      </dgm:prSet>
      <dgm:spPr/>
    </dgm:pt>
    <dgm:pt modelId="{0E40724C-98EE-4D50-8489-63EB4BC947E9}" type="pres">
      <dgm:prSet presAssocID="{51942DE4-6FBD-4ADA-8C20-51B585DDBB03}" presName="childTextArrow" presStyleLbl="fgAccFollowNode1" presStyleIdx="12" presStyleCnt="14">
        <dgm:presLayoutVars>
          <dgm:bulletEnabled val="1"/>
        </dgm:presLayoutVars>
      </dgm:prSet>
      <dgm:spPr/>
    </dgm:pt>
    <dgm:pt modelId="{6B6E3950-C0AE-444B-9565-4F06C5217B23}" type="pres">
      <dgm:prSet presAssocID="{45D8C1B3-7074-4AB8-9106-3ECD9284E1BE}" presName="childTextArrow" presStyleLbl="fgAccFollowNode1" presStyleIdx="13" presStyleCnt="14">
        <dgm:presLayoutVars>
          <dgm:bulletEnabled val="1"/>
        </dgm:presLayoutVars>
      </dgm:prSet>
      <dgm:spPr/>
    </dgm:pt>
  </dgm:ptLst>
  <dgm:cxnLst>
    <dgm:cxn modelId="{9B9D6F00-5565-43FD-AEC9-9F2901829427}" type="presOf" srcId="{97BF7D89-4891-4128-BEE6-88325A021404}" destId="{35C876D3-89E4-4C68-8701-0CC6C1C1C520}" srcOrd="0" destOrd="0" presId="urn:microsoft.com/office/officeart/2005/8/layout/process4"/>
    <dgm:cxn modelId="{5C356F0A-17AE-4FCF-A8F1-6708F1613C49}" srcId="{109FAB88-AFBC-4046-B3AE-72288DC2D617}" destId="{9A4378EC-0233-43AB-89A0-54E22F13A43E}" srcOrd="2" destOrd="0" parTransId="{6D9D6087-B255-4C15-9048-250144714D67}" sibTransId="{FFDFDB8A-94C5-493F-AB23-8852852091F2}"/>
    <dgm:cxn modelId="{3513720B-CA41-458B-80BE-829F4E3E9FC0}" type="presOf" srcId="{000EA86F-F6B7-49A5-9404-94224F116C06}" destId="{629A64FD-ECB2-4784-8FD5-7C4BF188ABEC}" srcOrd="0" destOrd="0" presId="urn:microsoft.com/office/officeart/2005/8/layout/process4"/>
    <dgm:cxn modelId="{B354DD13-77BC-4185-827E-2ECD203D3533}" type="presOf" srcId="{8FC7CB64-86CC-4023-8D7F-EA2F109CFCF6}" destId="{8AF2D76A-E4E7-4335-9CC1-00F78E25D586}" srcOrd="0" destOrd="0" presId="urn:microsoft.com/office/officeart/2005/8/layout/process4"/>
    <dgm:cxn modelId="{C62DB517-7A4D-4DFD-B3AD-DDD3325DBA90}" type="presOf" srcId="{51942DE4-6FBD-4ADA-8C20-51B585DDBB03}" destId="{0E40724C-98EE-4D50-8489-63EB4BC947E9}" srcOrd="0" destOrd="0" presId="urn:microsoft.com/office/officeart/2005/8/layout/process4"/>
    <dgm:cxn modelId="{F92EF217-8BB1-4349-B932-6BC2C8FE8229}" srcId="{000EA86F-F6B7-49A5-9404-94224F116C06}" destId="{7770DFBA-1A0A-447D-8A70-4DFDDD2B2D1E}" srcOrd="2" destOrd="0" parTransId="{51BBCA83-EE57-4A0B-9D5B-36352B446DF0}" sibTransId="{A002131C-A21A-478F-8111-E30BDEF00237}"/>
    <dgm:cxn modelId="{5E96A028-03A9-43EF-A72D-F44C83C59F3A}" type="presOf" srcId="{5E588CB7-6252-4C4D-8C5F-21DCC1340D0C}" destId="{C83D11F8-DE9A-42E5-B727-37AA0AF285C2}" srcOrd="0" destOrd="0" presId="urn:microsoft.com/office/officeart/2005/8/layout/process4"/>
    <dgm:cxn modelId="{1F558F2E-AFAF-45A2-8D4F-80B68C866D0F}" type="presOf" srcId="{64C1A53E-5CDA-46F1-A7A8-043E7AC3C8CA}" destId="{466D4348-5429-4C69-AEDE-5DF4A5AEB825}" srcOrd="1" destOrd="0" presId="urn:microsoft.com/office/officeart/2005/8/layout/process4"/>
    <dgm:cxn modelId="{02D0D034-44AB-4366-BC12-6DE1E4B082D2}" srcId="{7770DFBA-1A0A-447D-8A70-4DFDDD2B2D1E}" destId="{0B7AB4F1-AC0E-4B89-B348-684160687A00}" srcOrd="5" destOrd="0" parTransId="{FC928A6C-1F8C-4D1A-8E98-FF681483BA69}" sibTransId="{00E6DDF5-7938-429D-B53D-DB4E39F224E4}"/>
    <dgm:cxn modelId="{8E3B8B35-4388-478F-A1B7-AD2C125689AD}" type="presOf" srcId="{E1353B7E-EEBE-47BB-8B89-269333561BAB}" destId="{7E900E49-C329-4A3A-9586-05DBFE9F5ABC}" srcOrd="0" destOrd="0" presId="urn:microsoft.com/office/officeart/2005/8/layout/process4"/>
    <dgm:cxn modelId="{F010F73F-33EB-47D2-9F24-FA5A07D2A5D1}" srcId="{000EA86F-F6B7-49A5-9404-94224F116C06}" destId="{109FAB88-AFBC-4046-B3AE-72288DC2D617}" srcOrd="1" destOrd="0" parTransId="{F02583BD-91A4-45A0-9653-DB2B906BF7E3}" sibTransId="{98ADD162-4C62-404D-BDA3-1D704932E21A}"/>
    <dgm:cxn modelId="{B08BCC62-6CAC-436D-B6B3-BA226373D4E1}" srcId="{7770DFBA-1A0A-447D-8A70-4DFDDD2B2D1E}" destId="{3AC8D37A-8CC5-4F8A-A9A0-7E95C9566908}" srcOrd="0" destOrd="0" parTransId="{1BE019B6-13BE-4F48-B590-C33EAFC1250A}" sibTransId="{4D1F2E26-ABF1-41B7-872D-1F1C7464F087}"/>
    <dgm:cxn modelId="{5ED8E862-ED73-4BC5-AC05-580577CAAAE4}" type="presOf" srcId="{64C1A53E-5CDA-46F1-A7A8-043E7AC3C8CA}" destId="{3C5C8C03-60F2-46AD-94DC-5B1531DB8EF4}" srcOrd="0" destOrd="0" presId="urn:microsoft.com/office/officeart/2005/8/layout/process4"/>
    <dgm:cxn modelId="{09C48C44-FB90-4850-BCAC-99324576FA47}" srcId="{109FAB88-AFBC-4046-B3AE-72288DC2D617}" destId="{E6056429-CC67-40AF-8F6F-1959C636AA14}" srcOrd="0" destOrd="0" parTransId="{559DC9E3-5032-4727-A36E-D6BA727ECAC8}" sibTransId="{C0E3C9DA-3191-4CE6-B681-725EE4701867}"/>
    <dgm:cxn modelId="{A8BF0747-8BF2-45D5-B216-388B3671FB10}" type="presOf" srcId="{109FAB88-AFBC-4046-B3AE-72288DC2D617}" destId="{6ECAACBC-7C3E-4A39-8D66-0CA8BE798695}" srcOrd="0" destOrd="0" presId="urn:microsoft.com/office/officeart/2005/8/layout/process4"/>
    <dgm:cxn modelId="{92084C68-3EED-4D25-9BB0-8DFE087F431D}" srcId="{A97F566E-FF76-49BE-BA64-022C36E28B2A}" destId="{8FC7CB64-86CC-4023-8D7F-EA2F109CFCF6}" srcOrd="1" destOrd="0" parTransId="{F13AF5D7-7237-4F59-8E30-00F765F17FBD}" sibTransId="{81F17666-5571-4AF5-B306-33832B6C29EF}"/>
    <dgm:cxn modelId="{B8A1856F-304D-4CAD-BFA5-DA68D58CE802}" srcId="{7770DFBA-1A0A-447D-8A70-4DFDDD2B2D1E}" destId="{2C06BB27-5DEB-4A40-BA31-632FCBA5448C}" srcOrd="4" destOrd="0" parTransId="{A5ACCBD4-BC65-468A-9293-C33B644BDC09}" sibTransId="{41EB7C93-6388-42C2-89D5-CD5EF074BB6B}"/>
    <dgm:cxn modelId="{5D484470-9234-417D-A0EF-12C10C586BDD}" type="presOf" srcId="{8550747A-9061-4485-BAFE-D8BC5C872F70}" destId="{15BDD5BF-1681-4637-AE36-9A54C9A9AF30}" srcOrd="0" destOrd="0" presId="urn:microsoft.com/office/officeart/2005/8/layout/process4"/>
    <dgm:cxn modelId="{15993D54-4120-467A-AD2B-469B9DF07057}" srcId="{64C1A53E-5CDA-46F1-A7A8-043E7AC3C8CA}" destId="{45D8C1B3-7074-4AB8-9106-3ECD9284E1BE}" srcOrd="2" destOrd="0" parTransId="{231AD5CD-BD9D-45E0-BDD2-8AC3D6A7510F}" sibTransId="{8D607955-9B46-4F70-B811-5523682F3368}"/>
    <dgm:cxn modelId="{1E593356-5878-455E-9A57-03DE646E7909}" type="presOf" srcId="{9A4378EC-0233-43AB-89A0-54E22F13A43E}" destId="{6E74719A-F6E1-44B0-A698-3CAFCE1DAE69}" srcOrd="0" destOrd="0" presId="urn:microsoft.com/office/officeart/2005/8/layout/process4"/>
    <dgm:cxn modelId="{3B86C67A-CE5B-440D-ACCE-1EBD51C59C22}" type="presOf" srcId="{7770DFBA-1A0A-447D-8A70-4DFDDD2B2D1E}" destId="{DB81ECED-4484-4AE8-BAC0-269A39ED4809}" srcOrd="1" destOrd="0" presId="urn:microsoft.com/office/officeart/2005/8/layout/process4"/>
    <dgm:cxn modelId="{E5BFF280-D7FC-4F15-AC33-CFC5A3D3ED18}" srcId="{000EA86F-F6B7-49A5-9404-94224F116C06}" destId="{64C1A53E-5CDA-46F1-A7A8-043E7AC3C8CA}" srcOrd="0" destOrd="0" parTransId="{83FF593D-4A89-43BE-9095-01FF72EAE3D1}" sibTransId="{BE45A996-7C2B-41C7-A9A3-7C2DF5F71D4E}"/>
    <dgm:cxn modelId="{8850A684-8C34-4EA5-BAF6-EA1605CE47D9}" type="presOf" srcId="{0B7AB4F1-AC0E-4B89-B348-684160687A00}" destId="{BD0EFCD0-D302-4768-AD32-5669F5FACF8B}" srcOrd="0" destOrd="0" presId="urn:microsoft.com/office/officeart/2005/8/layout/process4"/>
    <dgm:cxn modelId="{22703E85-076F-423B-8C5B-7279A7CB4934}" type="presOf" srcId="{E6056429-CC67-40AF-8F6F-1959C636AA14}" destId="{8445519A-EED3-4C03-84BC-5E2AA2EE58F6}" srcOrd="0" destOrd="0" presId="urn:microsoft.com/office/officeart/2005/8/layout/process4"/>
    <dgm:cxn modelId="{7036C088-BEE3-4EB6-87DF-9DDEE8AA9102}" type="presOf" srcId="{45D8C1B3-7074-4AB8-9106-3ECD9284E1BE}" destId="{6B6E3950-C0AE-444B-9565-4F06C5217B23}" srcOrd="0" destOrd="0" presId="urn:microsoft.com/office/officeart/2005/8/layout/process4"/>
    <dgm:cxn modelId="{46D56289-10C5-4B68-B820-CACDFA51F620}" type="presOf" srcId="{109FAB88-AFBC-4046-B3AE-72288DC2D617}" destId="{EAF4A55E-AA3B-4849-840F-C168DE0B7926}" srcOrd="1" destOrd="0" presId="urn:microsoft.com/office/officeart/2005/8/layout/process4"/>
    <dgm:cxn modelId="{7F52BF89-E74D-49E3-89D8-1EFDEB28487D}" srcId="{A97F566E-FF76-49BE-BA64-022C36E28B2A}" destId="{97BF7D89-4891-4128-BEE6-88325A021404}" srcOrd="0" destOrd="0" parTransId="{63E427FD-FAE2-432A-866D-303B62C12412}" sibTransId="{2F7B6E04-B2F5-4710-B6BD-2152DED69FAE}"/>
    <dgm:cxn modelId="{E1ADA991-C9FD-4C24-8883-06851751C029}" srcId="{64C1A53E-5CDA-46F1-A7A8-043E7AC3C8CA}" destId="{51942DE4-6FBD-4ADA-8C20-51B585DDBB03}" srcOrd="1" destOrd="0" parTransId="{C42BE71C-8E22-4BE8-80AC-871D7B4B3A45}" sibTransId="{863ADCEC-FA93-49E4-9E71-07715F512C5B}"/>
    <dgm:cxn modelId="{8AF4EFB6-720E-40B0-B5A2-17EF956E5517}" srcId="{7770DFBA-1A0A-447D-8A70-4DFDDD2B2D1E}" destId="{5E588CB7-6252-4C4D-8C5F-21DCC1340D0C}" srcOrd="3" destOrd="0" parTransId="{E221F35F-4D74-48A9-883F-B952894B5820}" sibTransId="{4DAEEECB-F965-48F5-B501-4D2803973917}"/>
    <dgm:cxn modelId="{DE142CBB-E599-4578-84C1-B9D51A08DBAB}" srcId="{7770DFBA-1A0A-447D-8A70-4DFDDD2B2D1E}" destId="{E1353B7E-EEBE-47BB-8B89-269333561BAB}" srcOrd="2" destOrd="0" parTransId="{07CE3854-A83C-4506-8D2B-94998A13593A}" sibTransId="{E07A35A4-DE0A-455A-83CE-3C5BFF4C6D73}"/>
    <dgm:cxn modelId="{EFE2F4C4-FAFC-4F56-B0FB-CDEB680389F2}" srcId="{64C1A53E-5CDA-46F1-A7A8-043E7AC3C8CA}" destId="{8550747A-9061-4485-BAFE-D8BC5C872F70}" srcOrd="0" destOrd="0" parTransId="{42DB943B-7C41-4664-8785-1EE306546D43}" sibTransId="{25C32A3C-C07D-4A27-A3D2-DD03A230ACE9}"/>
    <dgm:cxn modelId="{A3142BC6-1D25-4649-AA8C-35A8A3E39B2D}" type="presOf" srcId="{2C06BB27-5DEB-4A40-BA31-632FCBA5448C}" destId="{5D2A3B6C-0261-478F-B8FB-5EC8272131E8}" srcOrd="0" destOrd="0" presId="urn:microsoft.com/office/officeart/2005/8/layout/process4"/>
    <dgm:cxn modelId="{14D5DEDC-2C07-4442-BDD3-2002E7CB9824}" type="presOf" srcId="{3AC8D37A-8CC5-4F8A-A9A0-7E95C9566908}" destId="{F7A33A01-1E13-47B6-B448-8244316611E9}" srcOrd="0" destOrd="0" presId="urn:microsoft.com/office/officeart/2005/8/layout/process4"/>
    <dgm:cxn modelId="{4690ACDD-F369-4F61-9C9D-28CB2EBFEB53}" type="presOf" srcId="{A97F566E-FF76-49BE-BA64-022C36E28B2A}" destId="{DB0F0BA2-A5B1-4FBC-8C37-EDE43E482F71}" srcOrd="1" destOrd="0" presId="urn:microsoft.com/office/officeart/2005/8/layout/process4"/>
    <dgm:cxn modelId="{255240ED-A751-465E-A77E-B25F2419ED57}" srcId="{000EA86F-F6B7-49A5-9404-94224F116C06}" destId="{A97F566E-FF76-49BE-BA64-022C36E28B2A}" srcOrd="3" destOrd="0" parTransId="{1417FFE6-C36B-4E52-B43F-61992531C12D}" sibTransId="{41B8C766-425B-4A55-ABE7-D69F15B32D30}"/>
    <dgm:cxn modelId="{CE92D4EF-CE4F-4253-ADBA-FFFA32B8E534}" type="presOf" srcId="{B102B7B4-225E-49BD-ACCA-2EFD56017B0E}" destId="{1ED0FF84-41DE-43A2-84E9-31D8DAF86B59}" srcOrd="0" destOrd="0" presId="urn:microsoft.com/office/officeart/2005/8/layout/process4"/>
    <dgm:cxn modelId="{075C2CF0-8670-4BBB-8B84-AD1FCC067D44}" type="presOf" srcId="{AB0B9856-106E-4748-9E11-A0437241D33B}" destId="{5C73CB2E-37F9-47E6-A1E7-F96FBFC044E7}" srcOrd="0" destOrd="0" presId="urn:microsoft.com/office/officeart/2005/8/layout/process4"/>
    <dgm:cxn modelId="{CD8521F3-7FDE-403F-A069-C5AC78F6A544}" srcId="{109FAB88-AFBC-4046-B3AE-72288DC2D617}" destId="{B102B7B4-225E-49BD-ACCA-2EFD56017B0E}" srcOrd="1" destOrd="0" parTransId="{E01B945F-528B-4C87-8295-E32626433FBA}" sibTransId="{5EC45A4F-91E3-4156-ACC2-3EBA55256B1D}"/>
    <dgm:cxn modelId="{9BA682F9-E37F-4875-A410-AE84FC51D43A}" type="presOf" srcId="{7770DFBA-1A0A-447D-8A70-4DFDDD2B2D1E}" destId="{A4E95EB8-4648-4FD5-8F8E-D26DD6F95A84}" srcOrd="0" destOrd="0" presId="urn:microsoft.com/office/officeart/2005/8/layout/process4"/>
    <dgm:cxn modelId="{86A6EFF9-4CA0-4B6C-87FB-5AA84291F544}" srcId="{7770DFBA-1A0A-447D-8A70-4DFDDD2B2D1E}" destId="{AB0B9856-106E-4748-9E11-A0437241D33B}" srcOrd="1" destOrd="0" parTransId="{0AA14AED-1BC0-48FF-889C-5B739D61C6C5}" sibTransId="{C1E31951-29A7-46C1-AA58-1222A51481F5}"/>
    <dgm:cxn modelId="{FF8FBCFA-7A48-4D5D-9A69-7888178A1345}" type="presOf" srcId="{A97F566E-FF76-49BE-BA64-022C36E28B2A}" destId="{3B59145C-EFC0-4C4A-A6DD-55413D2C4908}" srcOrd="0" destOrd="0" presId="urn:microsoft.com/office/officeart/2005/8/layout/process4"/>
    <dgm:cxn modelId="{29EE1C90-D474-4833-BB06-8B2278DC02E0}" type="presParOf" srcId="{629A64FD-ECB2-4784-8FD5-7C4BF188ABEC}" destId="{091192C2-B165-4CC6-84B6-FD1CF8AE44F5}" srcOrd="0" destOrd="0" presId="urn:microsoft.com/office/officeart/2005/8/layout/process4"/>
    <dgm:cxn modelId="{36046C50-1920-4318-9670-DA6D82F432C1}" type="presParOf" srcId="{091192C2-B165-4CC6-84B6-FD1CF8AE44F5}" destId="{3B59145C-EFC0-4C4A-A6DD-55413D2C4908}" srcOrd="0" destOrd="0" presId="urn:microsoft.com/office/officeart/2005/8/layout/process4"/>
    <dgm:cxn modelId="{13DF0815-23CA-4234-9F76-05CDEB037C7B}" type="presParOf" srcId="{091192C2-B165-4CC6-84B6-FD1CF8AE44F5}" destId="{DB0F0BA2-A5B1-4FBC-8C37-EDE43E482F71}" srcOrd="1" destOrd="0" presId="urn:microsoft.com/office/officeart/2005/8/layout/process4"/>
    <dgm:cxn modelId="{3AE7B295-2F51-49C6-AB4A-6C3744E4A629}" type="presParOf" srcId="{091192C2-B165-4CC6-84B6-FD1CF8AE44F5}" destId="{E3BFD74E-3E89-4969-A073-E699893F04C1}" srcOrd="2" destOrd="0" presId="urn:microsoft.com/office/officeart/2005/8/layout/process4"/>
    <dgm:cxn modelId="{1048EC18-F8BC-49D6-A9F4-A425D8235D55}" type="presParOf" srcId="{E3BFD74E-3E89-4969-A073-E699893F04C1}" destId="{35C876D3-89E4-4C68-8701-0CC6C1C1C520}" srcOrd="0" destOrd="0" presId="urn:microsoft.com/office/officeart/2005/8/layout/process4"/>
    <dgm:cxn modelId="{933BC02A-2A6B-4F8A-A881-090175FD2507}" type="presParOf" srcId="{E3BFD74E-3E89-4969-A073-E699893F04C1}" destId="{8AF2D76A-E4E7-4335-9CC1-00F78E25D586}" srcOrd="1" destOrd="0" presId="urn:microsoft.com/office/officeart/2005/8/layout/process4"/>
    <dgm:cxn modelId="{489A02CD-9020-4D9A-A5AD-CC5D5A950866}" type="presParOf" srcId="{629A64FD-ECB2-4784-8FD5-7C4BF188ABEC}" destId="{07D335E4-C06B-4982-91A4-838A3AB2509F}" srcOrd="1" destOrd="0" presId="urn:microsoft.com/office/officeart/2005/8/layout/process4"/>
    <dgm:cxn modelId="{12BCCB44-7483-48BF-BBDD-7E6FEC3A1823}" type="presParOf" srcId="{629A64FD-ECB2-4784-8FD5-7C4BF188ABEC}" destId="{7D17CB05-63B2-4FAB-8B52-94B12227F629}" srcOrd="2" destOrd="0" presId="urn:microsoft.com/office/officeart/2005/8/layout/process4"/>
    <dgm:cxn modelId="{D4B9DC8C-8EE0-4657-9334-44DA1D10D136}" type="presParOf" srcId="{7D17CB05-63B2-4FAB-8B52-94B12227F629}" destId="{A4E95EB8-4648-4FD5-8F8E-D26DD6F95A84}" srcOrd="0" destOrd="0" presId="urn:microsoft.com/office/officeart/2005/8/layout/process4"/>
    <dgm:cxn modelId="{58FACA9D-70CF-4213-8EAD-3039A8619DB6}" type="presParOf" srcId="{7D17CB05-63B2-4FAB-8B52-94B12227F629}" destId="{DB81ECED-4484-4AE8-BAC0-269A39ED4809}" srcOrd="1" destOrd="0" presId="urn:microsoft.com/office/officeart/2005/8/layout/process4"/>
    <dgm:cxn modelId="{1BBB7FD2-9EED-448A-BD05-01786BCEF802}" type="presParOf" srcId="{7D17CB05-63B2-4FAB-8B52-94B12227F629}" destId="{34F35166-BE59-47F7-8627-A09AEFAAE549}" srcOrd="2" destOrd="0" presId="urn:microsoft.com/office/officeart/2005/8/layout/process4"/>
    <dgm:cxn modelId="{3BECE07D-25C6-4601-A966-374394AEDE90}" type="presParOf" srcId="{34F35166-BE59-47F7-8627-A09AEFAAE549}" destId="{F7A33A01-1E13-47B6-B448-8244316611E9}" srcOrd="0" destOrd="0" presId="urn:microsoft.com/office/officeart/2005/8/layout/process4"/>
    <dgm:cxn modelId="{456533E4-10AB-4F36-8FF8-1A16C93B0F64}" type="presParOf" srcId="{34F35166-BE59-47F7-8627-A09AEFAAE549}" destId="{5C73CB2E-37F9-47E6-A1E7-F96FBFC044E7}" srcOrd="1" destOrd="0" presId="urn:microsoft.com/office/officeart/2005/8/layout/process4"/>
    <dgm:cxn modelId="{5AFF7336-0CFF-4D0A-A3EE-DF4EBF5A9BF8}" type="presParOf" srcId="{34F35166-BE59-47F7-8627-A09AEFAAE549}" destId="{7E900E49-C329-4A3A-9586-05DBFE9F5ABC}" srcOrd="2" destOrd="0" presId="urn:microsoft.com/office/officeart/2005/8/layout/process4"/>
    <dgm:cxn modelId="{57C047EF-3382-485E-B268-7F93C7731E6D}" type="presParOf" srcId="{34F35166-BE59-47F7-8627-A09AEFAAE549}" destId="{C83D11F8-DE9A-42E5-B727-37AA0AF285C2}" srcOrd="3" destOrd="0" presId="urn:microsoft.com/office/officeart/2005/8/layout/process4"/>
    <dgm:cxn modelId="{7AE281C1-CC5C-4E09-BB45-3C7837174FAB}" type="presParOf" srcId="{34F35166-BE59-47F7-8627-A09AEFAAE549}" destId="{5D2A3B6C-0261-478F-B8FB-5EC8272131E8}" srcOrd="4" destOrd="0" presId="urn:microsoft.com/office/officeart/2005/8/layout/process4"/>
    <dgm:cxn modelId="{70000BA0-4125-4C87-8A23-4ED282400C58}" type="presParOf" srcId="{34F35166-BE59-47F7-8627-A09AEFAAE549}" destId="{BD0EFCD0-D302-4768-AD32-5669F5FACF8B}" srcOrd="5" destOrd="0" presId="urn:microsoft.com/office/officeart/2005/8/layout/process4"/>
    <dgm:cxn modelId="{1D09F13E-47FC-44A5-BB03-7ED08F17C585}" type="presParOf" srcId="{629A64FD-ECB2-4784-8FD5-7C4BF188ABEC}" destId="{443E8C73-EB02-479F-BF02-5801FEE35833}" srcOrd="3" destOrd="0" presId="urn:microsoft.com/office/officeart/2005/8/layout/process4"/>
    <dgm:cxn modelId="{5B1E6B91-07DD-400B-9091-B9C341BAB609}" type="presParOf" srcId="{629A64FD-ECB2-4784-8FD5-7C4BF188ABEC}" destId="{27E55AA9-A7AB-44F9-9053-985AB600D506}" srcOrd="4" destOrd="0" presId="urn:microsoft.com/office/officeart/2005/8/layout/process4"/>
    <dgm:cxn modelId="{E6415024-AED6-43BD-93CC-0D1642AD4932}" type="presParOf" srcId="{27E55AA9-A7AB-44F9-9053-985AB600D506}" destId="{6ECAACBC-7C3E-4A39-8D66-0CA8BE798695}" srcOrd="0" destOrd="0" presId="urn:microsoft.com/office/officeart/2005/8/layout/process4"/>
    <dgm:cxn modelId="{A81713A0-472A-4438-930B-D74BF9DCCBCE}" type="presParOf" srcId="{27E55AA9-A7AB-44F9-9053-985AB600D506}" destId="{EAF4A55E-AA3B-4849-840F-C168DE0B7926}" srcOrd="1" destOrd="0" presId="urn:microsoft.com/office/officeart/2005/8/layout/process4"/>
    <dgm:cxn modelId="{724E58E9-FB4B-4B8F-A385-BAB8FD9DC7DF}" type="presParOf" srcId="{27E55AA9-A7AB-44F9-9053-985AB600D506}" destId="{0DE19D24-45E4-4CB3-BB4E-57EF5E071979}" srcOrd="2" destOrd="0" presId="urn:microsoft.com/office/officeart/2005/8/layout/process4"/>
    <dgm:cxn modelId="{A97F0A3F-A0B1-4365-A289-D114F4C5B557}" type="presParOf" srcId="{0DE19D24-45E4-4CB3-BB4E-57EF5E071979}" destId="{8445519A-EED3-4C03-84BC-5E2AA2EE58F6}" srcOrd="0" destOrd="0" presId="urn:microsoft.com/office/officeart/2005/8/layout/process4"/>
    <dgm:cxn modelId="{E344E77C-8D81-4CEE-A20C-9CA468886A5C}" type="presParOf" srcId="{0DE19D24-45E4-4CB3-BB4E-57EF5E071979}" destId="{1ED0FF84-41DE-43A2-84E9-31D8DAF86B59}" srcOrd="1" destOrd="0" presId="urn:microsoft.com/office/officeart/2005/8/layout/process4"/>
    <dgm:cxn modelId="{B9FC2551-57D2-4ADD-AE8F-F2D5467F3837}" type="presParOf" srcId="{0DE19D24-45E4-4CB3-BB4E-57EF5E071979}" destId="{6E74719A-F6E1-44B0-A698-3CAFCE1DAE69}" srcOrd="2" destOrd="0" presId="urn:microsoft.com/office/officeart/2005/8/layout/process4"/>
    <dgm:cxn modelId="{F23F436D-29EF-4625-9DB2-4AB6A953473A}" type="presParOf" srcId="{629A64FD-ECB2-4784-8FD5-7C4BF188ABEC}" destId="{7CD0FB30-C5E1-4E37-BFA9-210702F63EEE}" srcOrd="5" destOrd="0" presId="urn:microsoft.com/office/officeart/2005/8/layout/process4"/>
    <dgm:cxn modelId="{EC510910-2DEA-46B6-8AEF-4DB341F5DB0F}" type="presParOf" srcId="{629A64FD-ECB2-4784-8FD5-7C4BF188ABEC}" destId="{DCD29F02-103F-4203-A0D5-76EF6AE64874}" srcOrd="6" destOrd="0" presId="urn:microsoft.com/office/officeart/2005/8/layout/process4"/>
    <dgm:cxn modelId="{564D6249-C039-4B1B-8BF6-B263678B6600}" type="presParOf" srcId="{DCD29F02-103F-4203-A0D5-76EF6AE64874}" destId="{3C5C8C03-60F2-46AD-94DC-5B1531DB8EF4}" srcOrd="0" destOrd="0" presId="urn:microsoft.com/office/officeart/2005/8/layout/process4"/>
    <dgm:cxn modelId="{C82A149D-A9CC-4137-B0C7-6F53F92CF63E}" type="presParOf" srcId="{DCD29F02-103F-4203-A0D5-76EF6AE64874}" destId="{466D4348-5429-4C69-AEDE-5DF4A5AEB825}" srcOrd="1" destOrd="0" presId="urn:microsoft.com/office/officeart/2005/8/layout/process4"/>
    <dgm:cxn modelId="{1358DACE-D556-4032-A137-00A5DD516ECE}" type="presParOf" srcId="{DCD29F02-103F-4203-A0D5-76EF6AE64874}" destId="{673357BA-3027-4177-A38C-637FBF5A24BB}" srcOrd="2" destOrd="0" presId="urn:microsoft.com/office/officeart/2005/8/layout/process4"/>
    <dgm:cxn modelId="{7BACFA1A-17FA-4C50-A9C2-7CB7813C7957}" type="presParOf" srcId="{673357BA-3027-4177-A38C-637FBF5A24BB}" destId="{15BDD5BF-1681-4637-AE36-9A54C9A9AF30}" srcOrd="0" destOrd="0" presId="urn:microsoft.com/office/officeart/2005/8/layout/process4"/>
    <dgm:cxn modelId="{2B6FB397-8423-470A-9BA5-2BED6B17ED4A}" type="presParOf" srcId="{673357BA-3027-4177-A38C-637FBF5A24BB}" destId="{0E40724C-98EE-4D50-8489-63EB4BC947E9}" srcOrd="1" destOrd="0" presId="urn:microsoft.com/office/officeart/2005/8/layout/process4"/>
    <dgm:cxn modelId="{13556E7D-D665-481D-B85E-40628E11C467}" type="presParOf" srcId="{673357BA-3027-4177-A38C-637FBF5A24BB}" destId="{6B6E3950-C0AE-444B-9565-4F06C5217B23}"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F0BA2-A5B1-4FBC-8C37-EDE43E482F71}">
      <dsp:nvSpPr>
        <dsp:cNvPr id="0" name=""/>
        <dsp:cNvSpPr/>
      </dsp:nvSpPr>
      <dsp:spPr>
        <a:xfrm>
          <a:off x="0" y="4533601"/>
          <a:ext cx="8290983" cy="9918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Operations</a:t>
          </a:r>
        </a:p>
      </dsp:txBody>
      <dsp:txXfrm>
        <a:off x="0" y="4533601"/>
        <a:ext cx="8290983" cy="535594"/>
      </dsp:txXfrm>
    </dsp:sp>
    <dsp:sp modelId="{35C876D3-89E4-4C68-8701-0CC6C1C1C520}">
      <dsp:nvSpPr>
        <dsp:cNvPr id="0" name=""/>
        <dsp:cNvSpPr/>
      </dsp:nvSpPr>
      <dsp:spPr>
        <a:xfrm>
          <a:off x="0"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0" y="5049359"/>
        <a:ext cx="4145491" cy="456246"/>
      </dsp:txXfrm>
    </dsp:sp>
    <dsp:sp modelId="{8AF2D76A-E4E7-4335-9CC1-00F78E25D586}">
      <dsp:nvSpPr>
        <dsp:cNvPr id="0" name=""/>
        <dsp:cNvSpPr/>
      </dsp:nvSpPr>
      <dsp:spPr>
        <a:xfrm>
          <a:off x="4145491"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Query Performance </a:t>
          </a:r>
        </a:p>
      </dsp:txBody>
      <dsp:txXfrm>
        <a:off x="4145491" y="5049359"/>
        <a:ext cx="4145491" cy="456246"/>
      </dsp:txXfrm>
    </dsp:sp>
    <dsp:sp modelId="{DB81ECED-4484-4AE8-BAC0-269A39ED4809}">
      <dsp:nvSpPr>
        <dsp:cNvPr id="0" name=""/>
        <dsp:cNvSpPr/>
      </dsp:nvSpPr>
      <dsp:spPr>
        <a:xfrm rot="10800000">
          <a:off x="0" y="3023027"/>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SQL DW Tables</a:t>
          </a:r>
        </a:p>
      </dsp:txBody>
      <dsp:txXfrm rot="-10800000">
        <a:off x="0" y="3023027"/>
        <a:ext cx="8290983" cy="535433"/>
      </dsp:txXfrm>
    </dsp:sp>
    <dsp:sp modelId="{F7A33A01-1E13-47B6-B448-8244316611E9}">
      <dsp:nvSpPr>
        <dsp:cNvPr id="0" name=""/>
        <dsp:cNvSpPr/>
      </dsp:nvSpPr>
      <dsp:spPr>
        <a:xfrm>
          <a:off x="4048"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External Table Definitions</a:t>
          </a:r>
        </a:p>
      </dsp:txBody>
      <dsp:txXfrm>
        <a:off x="4048" y="3558461"/>
        <a:ext cx="1380481" cy="456110"/>
      </dsp:txXfrm>
    </dsp:sp>
    <dsp:sp modelId="{5C73CB2E-37F9-47E6-A1E7-F96FBFC044E7}">
      <dsp:nvSpPr>
        <dsp:cNvPr id="0" name=""/>
        <dsp:cNvSpPr/>
      </dsp:nvSpPr>
      <dsp:spPr>
        <a:xfrm>
          <a:off x="1384529"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Staging Tables</a:t>
          </a:r>
        </a:p>
      </dsp:txBody>
      <dsp:txXfrm>
        <a:off x="1384529" y="3558461"/>
        <a:ext cx="1380481" cy="456110"/>
      </dsp:txXfrm>
    </dsp:sp>
    <dsp:sp modelId="{7E900E49-C329-4A3A-9586-05DBFE9F5ABC}">
      <dsp:nvSpPr>
        <dsp:cNvPr id="0" name=""/>
        <dsp:cNvSpPr/>
      </dsp:nvSpPr>
      <dsp:spPr>
        <a:xfrm>
          <a:off x="2765010"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Production Tables</a:t>
          </a:r>
        </a:p>
      </dsp:txBody>
      <dsp:txXfrm>
        <a:off x="2765010" y="3558461"/>
        <a:ext cx="1380481" cy="456110"/>
      </dsp:txXfrm>
    </dsp:sp>
    <dsp:sp modelId="{C83D11F8-DE9A-42E5-B727-37AA0AF285C2}">
      <dsp:nvSpPr>
        <dsp:cNvPr id="0" name=""/>
        <dsp:cNvSpPr/>
      </dsp:nvSpPr>
      <dsp:spPr>
        <a:xfrm>
          <a:off x="4145491"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4145491" y="3558461"/>
        <a:ext cx="1380481" cy="456110"/>
      </dsp:txXfrm>
    </dsp:sp>
    <dsp:sp modelId="{5D2A3B6C-0261-478F-B8FB-5EC8272131E8}">
      <dsp:nvSpPr>
        <dsp:cNvPr id="0" name=""/>
        <dsp:cNvSpPr/>
      </dsp:nvSpPr>
      <dsp:spPr>
        <a:xfrm>
          <a:off x="5525972"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Partitioning</a:t>
          </a:r>
        </a:p>
      </dsp:txBody>
      <dsp:txXfrm>
        <a:off x="5525972" y="3558461"/>
        <a:ext cx="1380481" cy="456110"/>
      </dsp:txXfrm>
    </dsp:sp>
    <dsp:sp modelId="{BD0EFCD0-D302-4768-AD32-5669F5FACF8B}">
      <dsp:nvSpPr>
        <dsp:cNvPr id="0" name=""/>
        <dsp:cNvSpPr/>
      </dsp:nvSpPr>
      <dsp:spPr>
        <a:xfrm>
          <a:off x="6906453"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Distribution and Replicated</a:t>
          </a:r>
        </a:p>
      </dsp:txBody>
      <dsp:txXfrm>
        <a:off x="6906453" y="3558461"/>
        <a:ext cx="1380481" cy="456110"/>
      </dsp:txXfrm>
    </dsp:sp>
    <dsp:sp modelId="{EAF4A55E-AA3B-4849-840F-C168DE0B7926}">
      <dsp:nvSpPr>
        <dsp:cNvPr id="0" name=""/>
        <dsp:cNvSpPr/>
      </dsp:nvSpPr>
      <dsp:spPr>
        <a:xfrm rot="10800000">
          <a:off x="0" y="1512453"/>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Identify Data Sources</a:t>
          </a:r>
        </a:p>
      </dsp:txBody>
      <dsp:txXfrm rot="-10800000">
        <a:off x="0" y="1512453"/>
        <a:ext cx="8290983" cy="535433"/>
      </dsp:txXfrm>
    </dsp:sp>
    <dsp:sp modelId="{8445519A-EED3-4C03-84BC-5E2AA2EE58F6}">
      <dsp:nvSpPr>
        <dsp:cNvPr id="0" name=""/>
        <dsp:cNvSpPr/>
      </dsp:nvSpPr>
      <dsp:spPr>
        <a:xfrm>
          <a:off x="4048"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Identify Data Migration techniques</a:t>
          </a:r>
        </a:p>
      </dsp:txBody>
      <dsp:txXfrm>
        <a:off x="4048" y="2047886"/>
        <a:ext cx="2760962" cy="456110"/>
      </dsp:txXfrm>
    </dsp:sp>
    <dsp:sp modelId="{1ED0FF84-41DE-43A2-84E9-31D8DAF86B59}">
      <dsp:nvSpPr>
        <dsp:cNvPr id="0" name=""/>
        <dsp:cNvSpPr/>
      </dsp:nvSpPr>
      <dsp:spPr>
        <a:xfrm>
          <a:off x="2765010"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Incremental Load</a:t>
          </a:r>
        </a:p>
      </dsp:txBody>
      <dsp:txXfrm>
        <a:off x="2765010" y="2047886"/>
        <a:ext cx="2760962" cy="456110"/>
      </dsp:txXfrm>
    </dsp:sp>
    <dsp:sp modelId="{6E74719A-F6E1-44B0-A698-3CAFCE1DAE69}">
      <dsp:nvSpPr>
        <dsp:cNvPr id="0" name=""/>
        <dsp:cNvSpPr/>
      </dsp:nvSpPr>
      <dsp:spPr>
        <a:xfrm>
          <a:off x="5525972"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Migration Pipelines</a:t>
          </a:r>
        </a:p>
      </dsp:txBody>
      <dsp:txXfrm>
        <a:off x="5525972" y="2047886"/>
        <a:ext cx="2760962" cy="456110"/>
      </dsp:txXfrm>
    </dsp:sp>
    <dsp:sp modelId="{466D4348-5429-4C69-AEDE-5DF4A5AEB825}">
      <dsp:nvSpPr>
        <dsp:cNvPr id="0" name=""/>
        <dsp:cNvSpPr/>
      </dsp:nvSpPr>
      <dsp:spPr>
        <a:xfrm rot="10800000">
          <a:off x="0" y="1879"/>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Inspire - Project Goals and Definitions</a:t>
          </a:r>
          <a:endParaRPr lang="en-US" sz="1800" kern="1200" dirty="0"/>
        </a:p>
      </dsp:txBody>
      <dsp:txXfrm rot="-10800000">
        <a:off x="0" y="1879"/>
        <a:ext cx="8290983" cy="535433"/>
      </dsp:txXfrm>
    </dsp:sp>
    <dsp:sp modelId="{15BDD5BF-1681-4637-AE36-9A54C9A9AF30}">
      <dsp:nvSpPr>
        <dsp:cNvPr id="0" name=""/>
        <dsp:cNvSpPr/>
      </dsp:nvSpPr>
      <dsp:spPr>
        <a:xfrm>
          <a:off x="4048"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Architecture and Flow</a:t>
          </a:r>
        </a:p>
      </dsp:txBody>
      <dsp:txXfrm>
        <a:off x="4048" y="537312"/>
        <a:ext cx="2760962" cy="456110"/>
      </dsp:txXfrm>
    </dsp:sp>
    <dsp:sp modelId="{0E40724C-98EE-4D50-8489-63EB4BC947E9}">
      <dsp:nvSpPr>
        <dsp:cNvPr id="0" name=""/>
        <dsp:cNvSpPr/>
      </dsp:nvSpPr>
      <dsp:spPr>
        <a:xfrm>
          <a:off x="2765010"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Queries and Table Joins</a:t>
          </a:r>
        </a:p>
      </dsp:txBody>
      <dsp:txXfrm>
        <a:off x="2765010" y="537312"/>
        <a:ext cx="2760962" cy="456110"/>
      </dsp:txXfrm>
    </dsp:sp>
    <dsp:sp modelId="{6B6E3950-C0AE-444B-9565-4F06C5217B23}">
      <dsp:nvSpPr>
        <dsp:cNvPr id="0" name=""/>
        <dsp:cNvSpPr/>
      </dsp:nvSpPr>
      <dsp:spPr>
        <a:xfrm>
          <a:off x="5525972"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Security / Access Users / Resource Classes</a:t>
          </a:r>
        </a:p>
      </dsp:txBody>
      <dsp:txXfrm>
        <a:off x="5525972" y="537312"/>
        <a:ext cx="2760962" cy="456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2"/>
            <a:ext cx="3043343" cy="465455"/>
          </a:xfrm>
          <a:prstGeom prst="rect">
            <a:avLst/>
          </a:prstGeom>
        </p:spPr>
        <p:txBody>
          <a:bodyPr vert="horz" lIns="93312" tIns="46656" rIns="93312" bIns="46656"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1"/>
            <a:ext cx="3043343" cy="465455"/>
          </a:xfrm>
          <a:prstGeom prst="rect">
            <a:avLst/>
          </a:prstGeom>
        </p:spPr>
        <p:txBody>
          <a:bodyPr vert="horz" lIns="93312" tIns="46656" rIns="93312" bIns="46656" rtlCol="0"/>
          <a:lstStyle>
            <a:lvl1pPr algn="r">
              <a:defRPr sz="1200"/>
            </a:lvl1pPr>
          </a:lstStyle>
          <a:p>
            <a:fld id="{8C8D045D-9A66-44E7-900A-FC6D0BD4E54A}" type="datetime8">
              <a:rPr lang="en-US" smtClean="0">
                <a:latin typeface="Segoe UI" pitchFamily="34" charset="0"/>
              </a:rPr>
              <a:t>9/15/2019 2:16 PM</a:t>
            </a:fld>
            <a:endParaRPr lang="en-US" dirty="0">
              <a:latin typeface="Segoe UI" pitchFamily="34" charset="0"/>
            </a:endParaRPr>
          </a:p>
        </p:txBody>
      </p:sp>
      <p:sp>
        <p:nvSpPr>
          <p:cNvPr id="8" name="Footer Placeholder 7"/>
          <p:cNvSpPr>
            <a:spLocks noGrp="1"/>
          </p:cNvSpPr>
          <p:nvPr>
            <p:ph type="ftr" sz="quarter" idx="2"/>
          </p:nvPr>
        </p:nvSpPr>
        <p:spPr>
          <a:xfrm>
            <a:off x="1" y="8842029"/>
            <a:ext cx="5934520" cy="338436"/>
          </a:xfrm>
          <a:prstGeom prst="rect">
            <a:avLst/>
          </a:prstGeom>
        </p:spPr>
        <p:txBody>
          <a:bodyPr vert="horz" lIns="93312" tIns="46656" rIns="93312" bIns="46656" rtlCol="0" anchor="b"/>
          <a:lstStyle>
            <a:lvl1pPr algn="l">
              <a:defRPr sz="1200"/>
            </a:lvl1pPr>
          </a:lstStyle>
          <a:p>
            <a:pPr marL="406616" defTabSz="93280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5" y="8842030"/>
            <a:ext cx="1098660" cy="465455"/>
          </a:xfrm>
          <a:prstGeom prst="rect">
            <a:avLst/>
          </a:prstGeom>
        </p:spPr>
        <p:txBody>
          <a:bodyPr vert="horz" lIns="93312" tIns="46656" rIns="93312" bIns="46656"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043343" cy="465455"/>
          </a:xfrm>
          <a:prstGeom prst="rect">
            <a:avLst/>
          </a:prstGeom>
        </p:spPr>
        <p:txBody>
          <a:bodyPr vert="horz" lIns="93312" tIns="46656" rIns="93312" bIns="46656"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9575" y="698500"/>
            <a:ext cx="6205538" cy="3490913"/>
          </a:xfrm>
          <a:prstGeom prst="rect">
            <a:avLst/>
          </a:prstGeom>
          <a:noFill/>
          <a:ln w="12700">
            <a:solidFill>
              <a:prstClr val="black"/>
            </a:solidFill>
          </a:ln>
        </p:spPr>
        <p:txBody>
          <a:bodyPr vert="horz" lIns="93312" tIns="46656" rIns="93312" bIns="46656" rtlCol="0" anchor="ctr"/>
          <a:lstStyle/>
          <a:p>
            <a:endParaRPr lang="en-US" dirty="0"/>
          </a:p>
        </p:txBody>
      </p:sp>
      <p:sp>
        <p:nvSpPr>
          <p:cNvPr id="10" name="Footer Placeholder 9"/>
          <p:cNvSpPr>
            <a:spLocks noGrp="1"/>
          </p:cNvSpPr>
          <p:nvPr>
            <p:ph type="ftr" sz="quarter" idx="4"/>
          </p:nvPr>
        </p:nvSpPr>
        <p:spPr>
          <a:xfrm>
            <a:off x="0" y="8843646"/>
            <a:ext cx="6063276" cy="362391"/>
          </a:xfrm>
          <a:prstGeom prst="rect">
            <a:avLst/>
          </a:prstGeom>
        </p:spPr>
        <p:txBody>
          <a:bodyPr vert="horz" lIns="93312" tIns="46656" rIns="93312" bIns="46656" rtlCol="0" anchor="b"/>
          <a:lstStyle>
            <a:lvl1pPr marL="583194" indent="0" algn="l">
              <a:defRPr sz="1200"/>
            </a:lvl1p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1"/>
            <a:ext cx="3043343" cy="465455"/>
          </a:xfrm>
          <a:prstGeom prst="rect">
            <a:avLst/>
          </a:prstGeom>
        </p:spPr>
        <p:txBody>
          <a:bodyPr vert="horz" lIns="93312" tIns="46656" rIns="93312" bIns="46656" rtlCol="0"/>
          <a:lstStyle>
            <a:lvl1pPr algn="r">
              <a:defRPr sz="1200">
                <a:latin typeface="Segoe UI" pitchFamily="34" charset="0"/>
              </a:defRPr>
            </a:lvl1pPr>
          </a:lstStyle>
          <a:p>
            <a:fld id="{38EEC551-8CDA-4EB6-89BB-2A86C9F091C8}" type="datetime8">
              <a:rPr lang="en-US" smtClean="0"/>
              <a:t>9/15/2019 2:15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12" tIns="46656" rIns="93312" bIns="4665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12" tIns="46656" rIns="93312" bIns="46656"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s.msdn.microsoft.com/sqlcat/2017/05/17/azure-sql-data-warehouse-loading-patterns-and-strategi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logs.msdn.microsoft.com/sqlcat/2017/05/17/azure-sql-data-warehouse-loading-patterns-and-strategi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get into designing and building</a:t>
            </a:r>
          </a:p>
          <a:p>
            <a:endParaRPr lang="en-US" dirty="0"/>
          </a:p>
          <a:p>
            <a:r>
              <a:rPr lang="en-US" dirty="0"/>
              <a:t>Go over some very key items you need to think about , then how to plan and build your DW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9/15/2019 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7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76">
              <a:defRPr/>
            </a:pPr>
            <a:fld id="{386CE63F-9E7F-4C04-9D0D-FCA25A8E9E86}" type="datetime8">
              <a:rPr lang="en-US">
                <a:solidFill>
                  <a:prstClr val="black"/>
                </a:solidFill>
              </a:rPr>
              <a:pPr defTabSz="933076">
                <a:defRPr/>
              </a:pPr>
              <a:t>9/15/2019 2:15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76">
              <a:defRPr/>
            </a:pPr>
            <a:fld id="{B4008EB6-D09E-4580-8CD6-DDB14511944F}" type="slidenum">
              <a:rPr lang="en-US">
                <a:solidFill>
                  <a:prstClr val="black"/>
                </a:solidFill>
              </a:rPr>
              <a:pPr defTabSz="933076">
                <a:defRPr/>
              </a:pPr>
              <a:t>11</a:t>
            </a:fld>
            <a:endParaRPr lang="en-US">
              <a:solidFill>
                <a:prstClr val="black"/>
              </a:solidFill>
            </a:endParaRPr>
          </a:p>
        </p:txBody>
      </p:sp>
    </p:spTree>
    <p:extLst>
      <p:ext uri="{BB962C8B-B14F-4D97-AF65-F5344CB8AC3E}">
        <p14:creationId xmlns:p14="http://schemas.microsoft.com/office/powerpoint/2010/main" val="1349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52539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dirty="0">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dirty="0">
                <a:latin typeface="Segoe UI" panose="020B0502040204020203" pitchFamily="34" charset="0"/>
                <a:cs typeface="Segoe UI" panose="020B0502040204020203" pitchFamily="34" charset="0"/>
              </a:rPr>
              <a:t>Use the </a:t>
            </a:r>
            <a:r>
              <a:rPr lang="en-US" sz="1000" b="1" dirty="0">
                <a:latin typeface="Segoe UI" panose="020B0502040204020203" pitchFamily="34" charset="0"/>
                <a:cs typeface="Segoe UI" panose="020B0502040204020203" pitchFamily="34" charset="0"/>
              </a:rPr>
              <a:t>ALTER DATABASE</a:t>
            </a:r>
            <a:r>
              <a:rPr lang="en-US" sz="1000" dirty="0">
                <a:latin typeface="Segoe UI" panose="020B0502040204020203" pitchFamily="34" charset="0"/>
                <a:cs typeface="Segoe UI" panose="020B0502040204020203" pitchFamily="34" charset="0"/>
              </a:rPr>
              <a:t> statement to enable the query store.</a:t>
            </a:r>
          </a:p>
          <a:p>
            <a:pPr marL="641513" lvl="1" indent="-174958"/>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41513" lvl="1" indent="-174958"/>
            <a:r>
              <a:rPr lang="en-US" sz="1000" dirty="0" err="1">
                <a:latin typeface="Segoe UI" panose="020B0502040204020203" pitchFamily="34" charset="0"/>
                <a:cs typeface="Segoe UI" panose="020B0502040204020203" pitchFamily="34" charset="0"/>
                <a:hlinkClick r:id="rId3"/>
              </a:rPr>
              <a:t>sys.database_query_store_options</a:t>
            </a:r>
            <a:r>
              <a:rPr lang="en-US" sz="1000" dirty="0">
                <a:latin typeface="Segoe UI" panose="020B0502040204020203" pitchFamily="34" charset="0"/>
                <a:cs typeface="Segoe UI" panose="020B0502040204020203" pitchFamily="34" charset="0"/>
                <a:hlinkClick r:id="rId3"/>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4"/>
              </a:rPr>
              <a:t>sys.query_context_settings</a:t>
            </a:r>
            <a:r>
              <a:rPr lang="en-US" sz="1000" dirty="0">
                <a:latin typeface="Segoe UI" panose="020B0502040204020203" pitchFamily="34" charset="0"/>
                <a:cs typeface="Segoe UI" panose="020B0502040204020203" pitchFamily="34" charset="0"/>
                <a:hlinkClick r:id="rId4"/>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5"/>
              </a:rPr>
              <a:t>sys.query_store_plan</a:t>
            </a:r>
            <a:r>
              <a:rPr lang="en-US" sz="1000" dirty="0">
                <a:latin typeface="Segoe UI" panose="020B0502040204020203" pitchFamily="34" charset="0"/>
                <a:cs typeface="Segoe UI" panose="020B0502040204020203" pitchFamily="34" charset="0"/>
                <a:hlinkClick r:id="rId5"/>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6"/>
              </a:rPr>
              <a:t>sys.query_store_query</a:t>
            </a:r>
            <a:r>
              <a:rPr lang="en-US" sz="1000" dirty="0">
                <a:latin typeface="Segoe UI" panose="020B0502040204020203" pitchFamily="34" charset="0"/>
                <a:cs typeface="Segoe UI" panose="020B0502040204020203" pitchFamily="34" charset="0"/>
                <a:hlinkClick r:id="rId6"/>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7"/>
              </a:rPr>
              <a:t>sys.query_store_query_text</a:t>
            </a:r>
            <a:r>
              <a:rPr lang="en-US" sz="1000" dirty="0">
                <a:latin typeface="Segoe UI" panose="020B0502040204020203" pitchFamily="34" charset="0"/>
                <a:cs typeface="Segoe UI" panose="020B0502040204020203" pitchFamily="34" charset="0"/>
                <a:hlinkClick r:id="rId7"/>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8"/>
              </a:rPr>
              <a:t>sys.query_store_runtime_stats</a:t>
            </a:r>
            <a:r>
              <a:rPr lang="en-US" sz="1000" dirty="0">
                <a:latin typeface="Segoe UI" panose="020B0502040204020203" pitchFamily="34" charset="0"/>
                <a:cs typeface="Segoe UI" panose="020B0502040204020203" pitchFamily="34" charset="0"/>
                <a:hlinkClick r:id="rId8"/>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9"/>
              </a:rPr>
              <a:t>sys.query_store_runtime_stats_interval</a:t>
            </a:r>
            <a:r>
              <a:rPr lang="en-US" sz="1000" dirty="0">
                <a:latin typeface="Segoe UI" panose="020B0502040204020203" pitchFamily="34" charset="0"/>
                <a:cs typeface="Segoe UI" panose="020B0502040204020203" pitchFamily="34" charset="0"/>
                <a:hlinkClick r:id="rId9"/>
              </a:rPr>
              <a:t> (Transact-SQL)</a:t>
            </a:r>
            <a:endParaRPr lang="en-US" sz="1000" dirty="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Query Store stored procedures:</a:t>
            </a:r>
          </a:p>
          <a:p>
            <a:pPr marL="641513" lvl="1" indent="-174958"/>
            <a:r>
              <a:rPr lang="en-US" sz="1000" dirty="0" err="1">
                <a:latin typeface="Segoe UI" panose="020B0502040204020203" pitchFamily="34" charset="0"/>
                <a:cs typeface="Segoe UI" panose="020B0502040204020203" pitchFamily="34" charset="0"/>
                <a:hlinkClick r:id="rId10"/>
              </a:rPr>
              <a:t>sp_query_store_flush_db</a:t>
            </a:r>
            <a:r>
              <a:rPr lang="en-US" sz="1000" dirty="0">
                <a:latin typeface="Segoe UI" panose="020B0502040204020203" pitchFamily="34" charset="0"/>
                <a:cs typeface="Segoe UI" panose="020B0502040204020203" pitchFamily="34" charset="0"/>
                <a:hlinkClick r:id="rId10"/>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1"/>
              </a:rPr>
              <a:t>sp_query_store_force_plan</a:t>
            </a:r>
            <a:r>
              <a:rPr lang="en-US" sz="1000" dirty="0">
                <a:latin typeface="Segoe UI" panose="020B0502040204020203" pitchFamily="34" charset="0"/>
                <a:cs typeface="Segoe UI" panose="020B0502040204020203" pitchFamily="34" charset="0"/>
                <a:hlinkClick r:id="rId11"/>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2"/>
              </a:rPr>
              <a:t>sp_query_store_remove_plan</a:t>
            </a:r>
            <a:r>
              <a:rPr lang="en-US" sz="1000" dirty="0">
                <a:latin typeface="Segoe UI" panose="020B0502040204020203" pitchFamily="34" charset="0"/>
                <a:cs typeface="Segoe UI" panose="020B0502040204020203" pitchFamily="34" charset="0"/>
                <a:hlinkClick r:id="rId12"/>
              </a:rPr>
              <a:t> (</a:t>
            </a:r>
            <a:r>
              <a:rPr lang="en-US" sz="1000" dirty="0" err="1">
                <a:latin typeface="Segoe UI" panose="020B0502040204020203" pitchFamily="34" charset="0"/>
                <a:cs typeface="Segoe UI" panose="020B0502040204020203" pitchFamily="34" charset="0"/>
                <a:hlinkClick r:id="rId12"/>
              </a:rPr>
              <a:t>Transct</a:t>
            </a:r>
            <a:r>
              <a:rPr lang="en-US" sz="1000" dirty="0">
                <a:latin typeface="Segoe UI" panose="020B0502040204020203" pitchFamily="34" charset="0"/>
                <a:cs typeface="Segoe UI" panose="020B0502040204020203" pitchFamily="34" charset="0"/>
                <a:hlinkClick r:id="rId12"/>
              </a:rPr>
              <a: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3"/>
              </a:rPr>
              <a:t>sp_query_store_remove_query</a:t>
            </a:r>
            <a:r>
              <a:rPr lang="en-US" sz="1000" dirty="0">
                <a:latin typeface="Segoe UI" panose="020B0502040204020203" pitchFamily="34" charset="0"/>
                <a:cs typeface="Segoe UI" panose="020B0502040204020203" pitchFamily="34" charset="0"/>
                <a:hlinkClick r:id="rId13"/>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4"/>
              </a:rPr>
              <a:t>sp_query_store_reset_exec_stats</a:t>
            </a:r>
            <a:r>
              <a:rPr lang="en-US" sz="1000" dirty="0">
                <a:latin typeface="Segoe UI" panose="020B0502040204020203" pitchFamily="34" charset="0"/>
                <a:cs typeface="Segoe UI" panose="020B0502040204020203" pitchFamily="34" charset="0"/>
                <a:hlinkClick r:id="rId14"/>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5"/>
              </a:rPr>
              <a:t>sp_query_store_unforce_plan</a:t>
            </a:r>
            <a:r>
              <a:rPr lang="en-US" sz="1000" dirty="0">
                <a:latin typeface="Segoe UI" panose="020B0502040204020203" pitchFamily="34" charset="0"/>
                <a:cs typeface="Segoe UI" panose="020B0502040204020203" pitchFamily="34" charset="0"/>
                <a:hlinkClick r:id="rId15"/>
              </a:rPr>
              <a:t> (Transact-SQL)</a:t>
            </a:r>
            <a:endParaRPr lang="en-US" sz="1000" dirty="0">
              <a:latin typeface="Segoe UI" panose="020B0502040204020203" pitchFamily="34" charset="0"/>
              <a:cs typeface="Segoe UI" panose="020B0502040204020203" pitchFamily="34" charset="0"/>
            </a:endParaRPr>
          </a:p>
          <a:p>
            <a:pPr lvl="1"/>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437221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06715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54375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367">
              <a:defRPr/>
            </a:pPr>
            <a:fld id="{4484ABEE-72D2-4711-B507-13A06E438805}" type="slidenum">
              <a:rPr lang="en-US">
                <a:solidFill>
                  <a:prstClr val="black"/>
                </a:solidFill>
                <a:latin typeface="Calibri" panose="020F0502020204030204"/>
              </a:rPr>
              <a:pPr defTabSz="966367">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defTabSz="914276">
              <a:defRPr/>
            </a:pPr>
            <a:r>
              <a:rPr lang="en-US">
                <a:solidFill>
                  <a:prstClr val="black"/>
                </a:solidFill>
                <a:latin typeface="Calibri" panose="020F0502020204030204"/>
              </a:rPr>
              <a:t>My First Template</a:t>
            </a:r>
          </a:p>
        </p:txBody>
      </p:sp>
    </p:spTree>
    <p:extLst>
      <p:ext uri="{BB962C8B-B14F-4D97-AF65-F5344CB8AC3E}">
        <p14:creationId xmlns:p14="http://schemas.microsoft.com/office/powerpoint/2010/main" val="4126163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665542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42132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help </a:t>
            </a:r>
            <a:r>
              <a:rPr lang="en-US" dirty="0">
                <a:hlinkClick r:id="rId3"/>
              </a:rPr>
              <a:t>https://blogs.msdn.microsoft.com/sqlcat/2017/05/17/azure-sql-data-warehouse-loading-patterns-and-strategies/</a:t>
            </a:r>
            <a:endParaRPr lang="en-US" dirty="0"/>
          </a:p>
          <a:p>
            <a:r>
              <a:rPr lang="en-US" dirty="0"/>
              <a:t>Go to link</a:t>
            </a: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2533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827">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9/15/2019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help </a:t>
            </a:r>
            <a:r>
              <a:rPr lang="en-US" dirty="0">
                <a:hlinkClick r:id="rId3"/>
              </a:rPr>
              <a:t>https://blogs.msdn.microsoft.com/sqlcat/2017/05/17/azure-sql-data-warehouse-loading-patterns-and-strategies/</a:t>
            </a:r>
            <a:endParaRPr lang="en-US" dirty="0"/>
          </a:p>
          <a:p>
            <a:r>
              <a:rPr lang="en-US" dirty="0"/>
              <a:t>Go to link</a:t>
            </a: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499168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Data Value is the key point.</a:t>
            </a:r>
          </a:p>
        </p:txBody>
      </p:sp>
      <p:sp>
        <p:nvSpPr>
          <p:cNvPr id="4" name="Slide Number Placeholder 3"/>
          <p:cNvSpPr>
            <a:spLocks noGrp="1"/>
          </p:cNvSpPr>
          <p:nvPr>
            <p:ph type="sldNum" sz="quarter" idx="10"/>
          </p:nvPr>
        </p:nvSpPr>
        <p:spPr/>
        <p:txBody>
          <a:bodyPr/>
          <a:lstStyle/>
          <a:p>
            <a:pPr defTabSz="965856">
              <a:defRPr/>
            </a:pPr>
            <a:fld id="{F5194323-46EB-47FD-802B-1151F9FD2B5B}" type="slidenum">
              <a:rPr lang="en-US">
                <a:solidFill>
                  <a:prstClr val="black"/>
                </a:solidFill>
              </a:rPr>
              <a:pPr defTabSz="965856">
                <a:defRPr/>
              </a:pPr>
              <a:t>27</a:t>
            </a:fld>
            <a:endParaRPr lang="en-US">
              <a:solidFill>
                <a:prstClr val="black"/>
              </a:solidFill>
            </a:endParaRPr>
          </a:p>
        </p:txBody>
      </p:sp>
    </p:spTree>
    <p:extLst>
      <p:ext uri="{BB962C8B-B14F-4D97-AF65-F5344CB8AC3E}">
        <p14:creationId xmlns:p14="http://schemas.microsoft.com/office/powerpoint/2010/main" val="2711732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613281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92109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827">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827">
              <a:defRPr/>
            </a:pPr>
            <a:fld id="{38EEC551-8CDA-4EB6-89BB-2A86C9F091C8}" type="datetime8">
              <a:rPr lang="en-US">
                <a:solidFill>
                  <a:prstClr val="black"/>
                </a:solidFill>
              </a:rPr>
              <a:pPr defTabSz="951827">
                <a:defRPr/>
              </a:pPr>
              <a:t>9/15/2019 2:15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827">
              <a:defRPr/>
            </a:pPr>
            <a:fld id="{B4008EB6-D09E-4580-8CD6-DDB14511944F}" type="slidenum">
              <a:rPr lang="en-US">
                <a:solidFill>
                  <a:prstClr val="black"/>
                </a:solidFill>
              </a:rPr>
              <a:pPr defTabSz="951827">
                <a:defRPr/>
              </a:pPr>
              <a:t>30</a:t>
            </a:fld>
            <a:endParaRPr lang="en-US" dirty="0">
              <a:solidFill>
                <a:prstClr val="black"/>
              </a:solidFill>
            </a:endParaRPr>
          </a:p>
        </p:txBody>
      </p:sp>
    </p:spTree>
    <p:extLst>
      <p:ext uri="{BB962C8B-B14F-4D97-AF65-F5344CB8AC3E}">
        <p14:creationId xmlns:p14="http://schemas.microsoft.com/office/powerpoint/2010/main" val="749542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used Gen 2?  Or Gen 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9/15/2019 2:18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62413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4958" indent="-174958">
              <a:buFont typeface="Arial" panose="020B0604020202020204" pitchFamily="34" charset="0"/>
              <a:buChar char="•"/>
            </a:pPr>
            <a:r>
              <a:rPr lang="en-US" b="0" dirty="0"/>
              <a:t>The maximum size of the result-set cache is 1TB</a:t>
            </a:r>
          </a:p>
          <a:p>
            <a:pPr marL="174958" indent="-174958">
              <a:buFont typeface="Arial" panose="020B0604020202020204" pitchFamily="34" charset="0"/>
              <a:buChar char="•"/>
            </a:pPr>
            <a:r>
              <a:rPr lang="en-US" dirty="0"/>
              <a:t>Query results are persisted for a maximum of 48 hours but can be evicted earlier to save space based on the least recently used result</a:t>
            </a:r>
          </a:p>
          <a:p>
            <a:pPr marL="174958" indent="-174958">
              <a:buFont typeface="Arial" panose="020B0604020202020204" pitchFamily="34" charset="0"/>
              <a:buChar char="•"/>
            </a:pPr>
            <a:r>
              <a:rPr lang="en-US" dirty="0"/>
              <a:t>Disabled on DW by default unless turned on at a session level or the entire database level</a:t>
            </a:r>
          </a:p>
          <a:p>
            <a:pPr marL="174958" indent="-174958">
              <a:buFont typeface="Arial" panose="020B0604020202020204" pitchFamily="34" charset="0"/>
              <a:buChar char="•"/>
            </a:pPr>
            <a:r>
              <a:rPr lang="en-US" dirty="0"/>
              <a:t>Additional storage costs are incurred by caching query result sets</a:t>
            </a:r>
          </a:p>
          <a:p>
            <a:pPr marL="174958" indent="-174958">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4958" indent="-174958">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33415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4958" indent="-174958">
              <a:buFont typeface="Arial" panose="020B0604020202020204" pitchFamily="34" charset="0"/>
              <a:buChar char="•"/>
            </a:pPr>
            <a:r>
              <a:rPr lang="en-US" b="0"/>
              <a:t>The maximum size of the result-set cache is 1TB</a:t>
            </a:r>
          </a:p>
          <a:p>
            <a:pPr marL="174958" indent="-174958">
              <a:buFont typeface="Arial" panose="020B0604020202020204" pitchFamily="34" charset="0"/>
              <a:buChar char="•"/>
            </a:pPr>
            <a:r>
              <a:rPr lang="en-US"/>
              <a:t>Query results are persisted for a maximum of 48 hours but can be evicted earlier to save space based on the least recently used result</a:t>
            </a:r>
          </a:p>
          <a:p>
            <a:pPr marL="174958" indent="-174958">
              <a:buFont typeface="Arial" panose="020B0604020202020204" pitchFamily="34" charset="0"/>
              <a:buChar char="•"/>
            </a:pPr>
            <a:r>
              <a:rPr lang="en-US"/>
              <a:t>Disabled on DW by default unless turned on at a session level or the entire database level</a:t>
            </a:r>
          </a:p>
          <a:p>
            <a:pPr marL="174958" indent="-174958">
              <a:buFont typeface="Arial" panose="020B0604020202020204" pitchFamily="34" charset="0"/>
              <a:buChar char="•"/>
            </a:pPr>
            <a:r>
              <a:rPr lang="en-US"/>
              <a:t>Additional storage costs are incurred by caching query result sets</a:t>
            </a:r>
          </a:p>
          <a:p>
            <a:pPr marL="174958" indent="-174958">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4958" indent="-174958">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284715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4958" indent="-174958">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4958" indent="-174958">
              <a:buFont typeface="Arial" panose="020B0604020202020204" pitchFamily="34" charset="0"/>
              <a:buChar char="•"/>
            </a:pPr>
            <a:r>
              <a:rPr lang="en-US" b="0" dirty="0"/>
              <a:t>Only INNER JOIN is supported</a:t>
            </a:r>
          </a:p>
          <a:p>
            <a:pPr marL="174958" indent="-174958">
              <a:buFont typeface="Arial" panose="020B0604020202020204" pitchFamily="34" charset="0"/>
              <a:buChar char="•"/>
            </a:pPr>
            <a:r>
              <a:rPr lang="en-US" b="0" dirty="0"/>
              <a:t>Only HASH and ROUND_ROBIN distributions are supported</a:t>
            </a:r>
          </a:p>
          <a:p>
            <a:pPr marL="174958" indent="-174958">
              <a:buFont typeface="Arial" panose="020B0604020202020204" pitchFamily="34" charset="0"/>
              <a:buChar char="•"/>
            </a:pPr>
            <a:r>
              <a:rPr lang="en-US" b="0" dirty="0"/>
              <a:t>Only CLUSTERED COLUMNSTORE INDEX is supported</a:t>
            </a:r>
          </a:p>
          <a:p>
            <a:pPr marL="174958" indent="-174958">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644996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76661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83823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941289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Movement – The Query Killer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9/15/2019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21366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39395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56313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806799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5141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356281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33796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73991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826855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https://azure.microsoft.com/en-us/updates/?product=sql-data-warehouse</a:t>
            </a:r>
          </a:p>
          <a:p>
            <a:endParaRPr lang="en-US" dirty="0">
              <a:hlinkClick r:id="rId3"/>
            </a:endParaRPr>
          </a:p>
          <a:p>
            <a:r>
              <a:rPr lang="en-US" dirty="0">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9/15/2019 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about minimizing data movement</a:t>
            </a:r>
          </a:p>
          <a:p>
            <a:endParaRPr lang="en-US" dirty="0"/>
          </a:p>
          <a:p>
            <a:r>
              <a:rPr lang="en-US" dirty="0"/>
              <a:t>You will have data movement, but minimizing it is the best</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9/15/2019 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33223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Movement – The Query Killer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9/15/2019 2:19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02828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9/15/2019 2:15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about minimizing data movement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9/15/2019 2:48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12254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7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76">
              <a:defRPr/>
            </a:pPr>
            <a:fld id="{386CE63F-9E7F-4C04-9D0D-FCA25A8E9E86}" type="datetime8">
              <a:rPr lang="en-US">
                <a:solidFill>
                  <a:prstClr val="black"/>
                </a:solidFill>
              </a:rPr>
              <a:pPr defTabSz="933076">
                <a:defRPr/>
              </a:pPr>
              <a:t>9/15/2019 3:06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76">
              <a:defRPr/>
            </a:pPr>
            <a:fld id="{B4008EB6-D09E-4580-8CD6-DDB14511944F}" type="slidenum">
              <a:rPr lang="en-US">
                <a:solidFill>
                  <a:prstClr val="black"/>
                </a:solidFill>
              </a:rPr>
              <a:pPr defTabSz="933076">
                <a:defRPr/>
              </a:pPr>
              <a:t>10</a:t>
            </a:fld>
            <a:endParaRPr lang="en-US">
              <a:solidFill>
                <a:prstClr val="black"/>
              </a:solidFill>
            </a:endParaRPr>
          </a:p>
        </p:txBody>
      </p:sp>
    </p:spTree>
    <p:extLst>
      <p:ext uri="{BB962C8B-B14F-4D97-AF65-F5344CB8AC3E}">
        <p14:creationId xmlns:p14="http://schemas.microsoft.com/office/powerpoint/2010/main" val="242599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9/15/2019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93370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9/15/2019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57232524"/>
      </p:ext>
    </p:extLst>
  </p:cSld>
  <p:clrMapOvr>
    <a:masterClrMapping/>
  </p:clrMapOvr>
  <p:transition spd="slow">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3556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image" Target="../media/image1.emf"/><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image" Target="../media/image1.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image" Target="../media/image1.emf"/><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image" Target="../media/image29.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7.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629"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9/15/2019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3" r:id="rId13"/>
    <p:sldLayoutId id="2147484534" r:id="rId14"/>
    <p:sldLayoutId id="2147484536" r:id="rId15"/>
    <p:sldLayoutId id="2147484537" r:id="rId16"/>
    <p:sldLayoutId id="2147484538" r:id="rId17"/>
    <p:sldLayoutId id="2147484627" r:id="rId18"/>
    <p:sldLayoutId id="214748462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5.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workload-classification"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ql-data-warehouse/cheat-sheet" TargetMode="External"/><Relationship Id="rId2" Type="http://schemas.openxmlformats.org/officeDocument/2006/relationships/image" Target="../media/image55.png"/><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5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File:Hinomisaki_lighthouse_Izumo01bs3200.jpg" TargetMode="External"/><Relationship Id="rId2" Type="http://schemas.openxmlformats.org/officeDocument/2006/relationships/image" Target="../media/image58.jpg"/><Relationship Id="rId1" Type="http://schemas.openxmlformats.org/officeDocument/2006/relationships/slideLayout" Target="../slideLayouts/slideLayout13.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creativecommons.org/licenses/by-nc-sa/3.0/" TargetMode="External"/><Relationship Id="rId4" Type="http://schemas.openxmlformats.org/officeDocument/2006/relationships/hyperlink" Target="http://stupendoustidbits.wordpress.com/2010/09/16/project-life-planni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echcommunity.microsoft.com/t5/DataCAT/Azure-SQL-Data-Warehouse-loading-patterns-and-strategies/ba-p/305456"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blogs.msdn.microsoft.com/sqlcat/2016/08/18/migrating-data-to-azure-sql-data-warehouse-in-practice/" TargetMode="Externa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hyperlink" Target="https://techcommunity.microsoft.com/t5/DataCAT/Azure-SQL-Data-Warehouse-loading-patterns-and-strategies/ba-p/305456"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docs.microsoft.com/en-us/azure/sql-data-warehouse/massively-parallel-processing-mpp-architectur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blog/smarter-faster-safer-azure-sql-data-warehouse-is-simply-unmatched/" TargetMode="External"/><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5.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05.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5.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7.xml"/><Relationship Id="rId1" Type="http://schemas.openxmlformats.org/officeDocument/2006/relationships/slideLayout" Target="../slideLayouts/slideLayout10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5.xml"/></Relationships>
</file>

<file path=ppt/slides/_rels/slide4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5.xml"/></Relationships>
</file>

<file path=ppt/slides/_rels/slide55.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43.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55B43574-C306-4CB8-8AE3-201B8FAE2732}"/>
              </a:ext>
            </a:extLst>
          </p:cNvPr>
          <p:cNvSpPr/>
          <p:nvPr/>
        </p:nvSpPr>
        <p:spPr>
          <a:xfrm>
            <a:off x="8094178" y="220662"/>
            <a:ext cx="4229491" cy="369332"/>
          </a:xfrm>
          <a:prstGeom prst="rect">
            <a:avLst/>
          </a:prstGeom>
        </p:spPr>
        <p:txBody>
          <a:bodyPr wrap="none">
            <a:spAutoFit/>
          </a:bodyPr>
          <a:lstStyle/>
          <a:p>
            <a:r>
              <a:rPr lang="fr-FR" b="1" dirty="0"/>
              <a:t>02. SQL DW Gen-2 – Planning </a:t>
            </a:r>
            <a:r>
              <a:rPr lang="fr-FR" b="1" dirty="0" err="1"/>
              <a:t>your</a:t>
            </a:r>
            <a:r>
              <a:rPr lang="fr-FR" b="1" dirty="0"/>
              <a:t> </a:t>
            </a:r>
            <a:r>
              <a:rPr lang="fr-FR" b="1" dirty="0" err="1"/>
              <a:t>Build</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
        <p:nvSpPr>
          <p:cNvPr id="6" name="Rectangle 5">
            <a:extLst>
              <a:ext uri="{FF2B5EF4-FFF2-40B4-BE49-F238E27FC236}">
                <a16:creationId xmlns:a16="http://schemas.microsoft.com/office/drawing/2014/main" id="{55E7EB0F-62EC-4243-8D0D-0CBAF1830C97}"/>
              </a:ext>
            </a:extLst>
          </p:cNvPr>
          <p:cNvSpPr/>
          <p:nvPr/>
        </p:nvSpPr>
        <p:spPr>
          <a:xfrm>
            <a:off x="807159" y="6096500"/>
            <a:ext cx="4629857" cy="369332"/>
          </a:xfrm>
          <a:prstGeom prst="rect">
            <a:avLst/>
          </a:prstGeom>
          <a:solidFill>
            <a:schemeClr val="bg1"/>
          </a:solidFill>
        </p:spPr>
        <p:txBody>
          <a:bodyPr wrap="none">
            <a:spAutoFit/>
          </a:bodyPr>
          <a:lstStyle/>
          <a:p>
            <a:r>
              <a:rPr lang="en-US" dirty="0"/>
              <a:t>EXEC </a:t>
            </a:r>
            <a:r>
              <a:rPr lang="en-US" dirty="0" err="1"/>
              <a:t>sp_addrolemember</a:t>
            </a:r>
            <a:r>
              <a:rPr lang="en-US" dirty="0"/>
              <a:t> '</a:t>
            </a:r>
            <a:r>
              <a:rPr lang="en-US" dirty="0" err="1"/>
              <a:t>largerc</a:t>
            </a:r>
            <a:r>
              <a:rPr lang="en-US" dirty="0"/>
              <a:t>', '</a:t>
            </a:r>
            <a:r>
              <a:rPr lang="en-US" dirty="0" err="1"/>
              <a:t>loaduser</a:t>
            </a:r>
            <a:r>
              <a:rPr lang="en-US" dirty="0"/>
              <a:t>';</a:t>
            </a:r>
          </a:p>
        </p:txBody>
      </p:sp>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Workload Management</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3024331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743046" cy="470034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endParaRPr lang="en-US" sz="2040" dirty="0">
              <a:solidFill>
                <a:srgbClr val="353535"/>
              </a:solidFill>
            </a:endParaRPr>
          </a:p>
          <a:p>
            <a:pPr lvl="0">
              <a:defRPr/>
            </a:pPr>
            <a:r>
              <a:rPr lang="en-US" dirty="0"/>
              <a:t>Resource classes are implemented by assigning users to database roles. When a user runs a query, the query runs with the user's resource class</a:t>
            </a:r>
          </a:p>
          <a:p>
            <a:pPr lvl="0">
              <a:defRPr/>
            </a:pPr>
            <a:endParaRPr kumimoji="0" lang="en-US" sz="204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endParaRPr>
          </a:p>
          <a:p>
            <a:pPr lvl="0">
              <a:defRPr/>
            </a:pPr>
            <a:r>
              <a:rPr lang="en-US" sz="2040" dirty="0">
                <a:solidFill>
                  <a:srgbClr val="353535"/>
                </a:solidFill>
              </a:rPr>
              <a:t>EXEC </a:t>
            </a:r>
            <a:r>
              <a:rPr lang="en-US" sz="2040" dirty="0" err="1">
                <a:solidFill>
                  <a:srgbClr val="353535"/>
                </a:solidFill>
              </a:rPr>
              <a:t>sp_addrolemember</a:t>
            </a:r>
            <a:r>
              <a:rPr lang="en-US" sz="2040" dirty="0">
                <a:solidFill>
                  <a:srgbClr val="353535"/>
                </a:solidFill>
              </a:rPr>
              <a:t> '</a:t>
            </a:r>
            <a:r>
              <a:rPr lang="en-US" sz="2040" dirty="0" err="1">
                <a:solidFill>
                  <a:srgbClr val="353535"/>
                </a:solidFill>
              </a:rPr>
              <a:t>largerc</a:t>
            </a:r>
            <a:r>
              <a:rPr lang="en-US" sz="2040" dirty="0">
                <a:solidFill>
                  <a:srgbClr val="353535"/>
                </a:solidFill>
              </a:rPr>
              <a:t>', '</a:t>
            </a:r>
            <a:r>
              <a:rPr lang="en-US" sz="2040" dirty="0" err="1">
                <a:solidFill>
                  <a:srgbClr val="353535"/>
                </a:solidFill>
              </a:rPr>
              <a:t>loaduser</a:t>
            </a:r>
            <a:r>
              <a:rPr lang="en-US" sz="2040" dirty="0">
                <a:solidFill>
                  <a:srgbClr val="353535"/>
                </a:solidFill>
              </a:rPr>
              <a:t>’;</a:t>
            </a:r>
          </a:p>
          <a:p>
            <a:pPr lvl="0">
              <a:defRPr/>
            </a:pPr>
            <a:r>
              <a:rPr lang="en-US" sz="2040" dirty="0">
                <a:solidFill>
                  <a:srgbClr val="353535"/>
                </a:solidFill>
              </a:rPr>
              <a:t>EXEC </a:t>
            </a:r>
            <a:r>
              <a:rPr lang="en-US" sz="2040" dirty="0" err="1">
                <a:solidFill>
                  <a:srgbClr val="353535"/>
                </a:solidFill>
              </a:rPr>
              <a:t>sp_droprolemember</a:t>
            </a:r>
            <a:r>
              <a:rPr lang="en-US" sz="2040" dirty="0">
                <a:solidFill>
                  <a:srgbClr val="353535"/>
                </a:solidFill>
              </a:rPr>
              <a:t> '</a:t>
            </a:r>
            <a:r>
              <a:rPr lang="en-US" sz="2040" dirty="0" err="1">
                <a:solidFill>
                  <a:srgbClr val="353535"/>
                </a:solidFill>
              </a:rPr>
              <a:t>largerc</a:t>
            </a:r>
            <a:r>
              <a:rPr lang="en-US" sz="2040" dirty="0">
                <a:solidFill>
                  <a:srgbClr val="353535"/>
                </a:solidFill>
              </a:rPr>
              <a:t>', '</a:t>
            </a:r>
            <a:r>
              <a:rPr lang="en-US" sz="2040" dirty="0" err="1">
                <a:solidFill>
                  <a:srgbClr val="353535"/>
                </a:solidFill>
              </a:rPr>
              <a:t>loaduser</a:t>
            </a:r>
            <a:r>
              <a:rPr lang="en-US" sz="2040" dirty="0">
                <a:solidFill>
                  <a:srgbClr val="353535"/>
                </a:solidFill>
              </a:rPr>
              <a:t>';</a:t>
            </a:r>
            <a:endParaRPr kumimoji="0" lang="en-US" sz="2040"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endParaRP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 name="Rectangle 3">
            <a:extLst>
              <a:ext uri="{FF2B5EF4-FFF2-40B4-BE49-F238E27FC236}">
                <a16:creationId xmlns:a16="http://schemas.microsoft.com/office/drawing/2014/main" id="{3617B77D-63CD-4742-9463-1EDF5D6DE573}"/>
              </a:ext>
            </a:extLst>
          </p:cNvPr>
          <p:cNvSpPr/>
          <p:nvPr/>
        </p:nvSpPr>
        <p:spPr>
          <a:xfrm>
            <a:off x="6294437" y="6011862"/>
            <a:ext cx="6216650" cy="646331"/>
          </a:xfrm>
          <a:prstGeom prst="rect">
            <a:avLst/>
          </a:prstGeom>
        </p:spPr>
        <p:txBody>
          <a:bodyPr>
            <a:spAutoFit/>
          </a:bodyPr>
          <a:lstStyle/>
          <a:p>
            <a:r>
              <a:rPr lang="en-US" dirty="0">
                <a:hlinkClick r:id="rId3"/>
              </a:rPr>
              <a:t>https://docs.microsoft.com/en-us/azure/sql-data-warehouse/sql-data-warehouse-workload-classification</a:t>
            </a:r>
            <a:endParaRPr lang="en-US" dirty="0"/>
          </a:p>
        </p:txBody>
      </p:sp>
    </p:spTree>
    <p:extLst>
      <p:ext uri="{BB962C8B-B14F-4D97-AF65-F5344CB8AC3E}">
        <p14:creationId xmlns:p14="http://schemas.microsoft.com/office/powerpoint/2010/main" val="4120283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2B3057-812E-431C-B06C-D35B7EC82A8A}"/>
              </a:ext>
            </a:extLst>
          </p:cNvPr>
          <p:cNvSpPr>
            <a:spLocks noGrp="1"/>
          </p:cNvSpPr>
          <p:nvPr>
            <p:ph type="title"/>
          </p:nvPr>
        </p:nvSpPr>
        <p:spPr>
          <a:xfrm>
            <a:off x="274640" y="2642222"/>
            <a:ext cx="11887200" cy="1710084"/>
          </a:xfrm>
        </p:spPr>
        <p:txBody>
          <a:bodyPr/>
          <a:lstStyle/>
          <a:p>
            <a:r>
              <a:rPr lang="en-US" dirty="0"/>
              <a:t>DW Creation Framework </a:t>
            </a:r>
            <a:br>
              <a:rPr lang="en-US" dirty="0"/>
            </a:br>
            <a:r>
              <a:rPr lang="en-US" dirty="0"/>
              <a:t>Architecture Decisions</a:t>
            </a:r>
          </a:p>
        </p:txBody>
      </p:sp>
    </p:spTree>
    <p:extLst>
      <p:ext uri="{BB962C8B-B14F-4D97-AF65-F5344CB8AC3E}">
        <p14:creationId xmlns:p14="http://schemas.microsoft.com/office/powerpoint/2010/main" val="39186140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660A8A-9836-442A-895C-B23E39B5C97E}"/>
              </a:ext>
            </a:extLst>
          </p:cNvPr>
          <p:cNvSpPr/>
          <p:nvPr/>
        </p:nvSpPr>
        <p:spPr bwMode="auto">
          <a:xfrm>
            <a:off x="6216650" y="0"/>
            <a:ext cx="6219825" cy="699258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019936"/>
            <a:ext cx="5486399" cy="2954655"/>
          </a:xfrm>
          <a:solidFill>
            <a:schemeClr val="bg1"/>
          </a:solidFill>
        </p:spPr>
        <p:txBody>
          <a:bodyPr/>
          <a:lstStyle/>
          <a:p>
            <a:pPr algn="ctr"/>
            <a:r>
              <a:rPr lang="en-US" sz="4000" dirty="0"/>
              <a:t>DW Creation Framework</a:t>
            </a:r>
            <a:br>
              <a:rPr lang="en-US" sz="4000" dirty="0"/>
            </a:br>
            <a:r>
              <a:rPr lang="en-US" sz="4000" dirty="0"/>
              <a:t>Architecture Decisions</a:t>
            </a:r>
            <a:br>
              <a:rPr lang="en-US" sz="4000" dirty="0"/>
            </a:br>
            <a:br>
              <a:rPr lang="en-US" sz="4000" dirty="0"/>
            </a:br>
            <a:r>
              <a:rPr lang="en-US" sz="4000" dirty="0"/>
              <a:t>“Improve your probability of Success!!!!!”</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9" name="Picture 8">
            <a:extLst>
              <a:ext uri="{FF2B5EF4-FFF2-40B4-BE49-F238E27FC236}">
                <a16:creationId xmlns:a16="http://schemas.microsoft.com/office/drawing/2014/main" id="{458AB25F-81BB-4B82-9E29-EC73235BF972}"/>
              </a:ext>
            </a:extLst>
          </p:cNvPr>
          <p:cNvPicPr>
            <a:picLocks noChangeAspect="1"/>
          </p:cNvPicPr>
          <p:nvPr/>
        </p:nvPicPr>
        <p:blipFill>
          <a:blip r:embed="rId2"/>
          <a:stretch>
            <a:fillRect/>
          </a:stretch>
        </p:blipFill>
        <p:spPr>
          <a:xfrm>
            <a:off x="6194772" y="1287462"/>
            <a:ext cx="6304702" cy="4870458"/>
          </a:xfrm>
          <a:prstGeom prst="rect">
            <a:avLst/>
          </a:prstGeom>
        </p:spPr>
      </p:pic>
      <p:sp>
        <p:nvSpPr>
          <p:cNvPr id="11" name="Rectangle 10">
            <a:extLst>
              <a:ext uri="{FF2B5EF4-FFF2-40B4-BE49-F238E27FC236}">
                <a16:creationId xmlns:a16="http://schemas.microsoft.com/office/drawing/2014/main" id="{C4C8C770-F5E5-4014-B1DE-5B99AC33A046}"/>
              </a:ext>
            </a:extLst>
          </p:cNvPr>
          <p:cNvSpPr/>
          <p:nvPr/>
        </p:nvSpPr>
        <p:spPr>
          <a:xfrm>
            <a:off x="7361237" y="6697662"/>
            <a:ext cx="5097116" cy="276999"/>
          </a:xfrm>
          <a:prstGeom prst="rect">
            <a:avLst/>
          </a:prstGeom>
        </p:spPr>
        <p:txBody>
          <a:bodyPr wrap="square">
            <a:spAutoFit/>
          </a:bodyPr>
          <a:lstStyle/>
          <a:p>
            <a:r>
              <a:rPr lang="en-US" sz="1200" dirty="0">
                <a:hlinkClick r:id="rId3"/>
              </a:rPr>
              <a:t>https://docs.microsoft.com/en-us/azure/sql-data-warehouse/cheat-sheet</a:t>
            </a:r>
            <a:endParaRPr lang="en-US" sz="1200" dirty="0"/>
          </a:p>
        </p:txBody>
      </p:sp>
    </p:spTree>
    <p:extLst>
      <p:ext uri="{BB962C8B-B14F-4D97-AF65-F5344CB8AC3E}">
        <p14:creationId xmlns:p14="http://schemas.microsoft.com/office/powerpoint/2010/main" val="5586113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Hub &amp; Spoke Architecture for Analytics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21DC52-6F80-4002-985D-3745265E2516}"/>
              </a:ext>
            </a:extLst>
          </p:cNvPr>
          <p:cNvSpPr/>
          <p:nvPr/>
        </p:nvSpPr>
        <p:spPr bwMode="auto">
          <a:xfrm>
            <a:off x="4669047" y="4485744"/>
            <a:ext cx="1336065" cy="96025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extBox 3">
            <a:extLst>
              <a:ext uri="{FF2B5EF4-FFF2-40B4-BE49-F238E27FC236}">
                <a16:creationId xmlns:a16="http://schemas.microsoft.com/office/drawing/2014/main" id="{51AB81CA-5AEA-4B2D-B088-A18E586CEDD8}"/>
              </a:ext>
            </a:extLst>
          </p:cNvPr>
          <p:cNvSpPr txBox="1"/>
          <p:nvPr/>
        </p:nvSpPr>
        <p:spPr>
          <a:xfrm>
            <a:off x="4834205" y="4459649"/>
            <a:ext cx="1143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Flat Files</a:t>
            </a:r>
          </a:p>
        </p:txBody>
      </p:sp>
    </p:spTree>
    <p:extLst>
      <p:ext uri="{BB962C8B-B14F-4D97-AF65-F5344CB8AC3E}">
        <p14:creationId xmlns:p14="http://schemas.microsoft.com/office/powerpoint/2010/main" val="29391259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idx="4294967295"/>
          </p:nvPr>
        </p:nvSpPr>
        <p:spPr>
          <a:xfrm>
            <a:off x="0" y="233363"/>
            <a:ext cx="11814175" cy="881062"/>
          </a:xfrm>
        </p:spPr>
        <p:txBody>
          <a:bodyPr/>
          <a:lstStyle/>
          <a:p>
            <a:r>
              <a:rPr lang="en-US" dirty="0">
                <a:solidFill>
                  <a:schemeClr val="tx1"/>
                </a:solidFill>
              </a:rPr>
              <a:t>Agenda  </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6" name="Picture 5">
            <a:extLst>
              <a:ext uri="{FF2B5EF4-FFF2-40B4-BE49-F238E27FC236}">
                <a16:creationId xmlns:a16="http://schemas.microsoft.com/office/drawing/2014/main" id="{4C82945A-D809-4A6C-BB8D-040108C99FFE}"/>
              </a:ext>
            </a:extLst>
          </p:cNvPr>
          <p:cNvPicPr>
            <a:picLocks noChangeAspect="1"/>
          </p:cNvPicPr>
          <p:nvPr/>
        </p:nvPicPr>
        <p:blipFill>
          <a:blip r:embed="rId3"/>
          <a:stretch>
            <a:fillRect/>
          </a:stretch>
        </p:blipFill>
        <p:spPr>
          <a:xfrm>
            <a:off x="3292868" y="-1"/>
            <a:ext cx="7390442" cy="6994525"/>
          </a:xfrm>
          <a:prstGeom prst="rect">
            <a:avLst/>
          </a:prstGeom>
        </p:spPr>
      </p:pic>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4CE1DC-49F4-4D87-AB7A-7E7E026617EE}"/>
              </a:ext>
            </a:extLst>
          </p:cNvPr>
          <p:cNvSpPr>
            <a:spLocks noGrp="1"/>
          </p:cNvSpPr>
          <p:nvPr>
            <p:ph type="body" sz="quarter" idx="10"/>
          </p:nvPr>
        </p:nvSpPr>
        <p:spPr>
          <a:xfrm>
            <a:off x="274640" y="1666199"/>
            <a:ext cx="8686797" cy="4441024"/>
          </a:xfrm>
        </p:spPr>
        <p:txBody>
          <a:bodyPr/>
          <a:lstStyle/>
          <a:p>
            <a:r>
              <a:rPr lang="en-US" dirty="0"/>
              <a:t>Don’t let your first project be your last !!!</a:t>
            </a:r>
          </a:p>
          <a:p>
            <a:pPr marL="342900" indent="-342900">
              <a:buFont typeface="Arial" panose="020B0604020202020204" pitchFamily="34" charset="0"/>
              <a:buChar char="•"/>
            </a:pPr>
            <a:r>
              <a:rPr lang="en-US" dirty="0">
                <a:solidFill>
                  <a:schemeClr val="tx1"/>
                </a:solidFill>
              </a:rPr>
              <a:t>Get Comfortable with the technology – Kick the tires</a:t>
            </a:r>
          </a:p>
          <a:p>
            <a:pPr marL="342900" indent="-342900">
              <a:buFont typeface="Arial" panose="020B0604020202020204" pitchFamily="34" charset="0"/>
              <a:buChar char="•"/>
            </a:pPr>
            <a:r>
              <a:rPr lang="en-US" dirty="0">
                <a:solidFill>
                  <a:schemeClr val="tx1"/>
                </a:solidFill>
              </a:rPr>
              <a:t>Take a smaller project, treat like a production roll out.</a:t>
            </a:r>
          </a:p>
          <a:p>
            <a:pPr marL="342900" indent="-342900">
              <a:buFont typeface="Arial" panose="020B0604020202020204" pitchFamily="34" charset="0"/>
              <a:buChar char="•"/>
            </a:pPr>
            <a:r>
              <a:rPr lang="en-US" dirty="0">
                <a:solidFill>
                  <a:schemeClr val="tx1"/>
                </a:solidFill>
              </a:rPr>
              <a:t>Provides insights not only about the technology, but the organization’s maturity in being able to do a data project</a:t>
            </a:r>
          </a:p>
          <a:p>
            <a:pPr marL="342900" indent="174625">
              <a:buFont typeface="Arial" panose="020B0604020202020204" pitchFamily="34" charset="0"/>
              <a:buChar char="•"/>
            </a:pPr>
            <a:r>
              <a:rPr lang="en-US" dirty="0">
                <a:solidFill>
                  <a:schemeClr val="tx1"/>
                </a:solidFill>
              </a:rPr>
              <a:t>Can the Input Files be generated, Tested, Errors traced</a:t>
            </a:r>
          </a:p>
          <a:p>
            <a:pPr marL="342900" indent="174625">
              <a:buFont typeface="Arial" panose="020B0604020202020204" pitchFamily="34" charset="0"/>
              <a:buChar char="•"/>
            </a:pPr>
            <a:r>
              <a:rPr lang="en-US" dirty="0">
                <a:solidFill>
                  <a:schemeClr val="tx1"/>
                </a:solidFill>
              </a:rPr>
              <a:t>Handle change management</a:t>
            </a:r>
          </a:p>
          <a:p>
            <a:pPr marL="342900" indent="174625">
              <a:buFont typeface="Arial" panose="020B0604020202020204" pitchFamily="34" charset="0"/>
              <a:buChar char="•"/>
            </a:pPr>
            <a:r>
              <a:rPr lang="en-US" dirty="0">
                <a:solidFill>
                  <a:schemeClr val="tx1"/>
                </a:solidFill>
              </a:rPr>
              <a:t>If you don’t measure, how do you know if you succeeded? Failed?</a:t>
            </a:r>
          </a:p>
          <a:p>
            <a:pPr lvl="1"/>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7A77C18-14FC-433E-AC26-B563342C61C0}"/>
              </a:ext>
            </a:extLst>
          </p:cNvPr>
          <p:cNvSpPr>
            <a:spLocks noGrp="1"/>
          </p:cNvSpPr>
          <p:nvPr>
            <p:ph type="title"/>
          </p:nvPr>
        </p:nvSpPr>
        <p:spPr/>
        <p:txBody>
          <a:bodyPr/>
          <a:lstStyle/>
          <a:p>
            <a:r>
              <a:rPr lang="en-US" dirty="0"/>
              <a:t>Choose a Light House Project</a:t>
            </a:r>
          </a:p>
        </p:txBody>
      </p:sp>
      <p:pic>
        <p:nvPicPr>
          <p:cNvPr id="5" name="Picture 4" descr="A large body of water&#10;&#10;Description automatically generated">
            <a:extLst>
              <a:ext uri="{FF2B5EF4-FFF2-40B4-BE49-F238E27FC236}">
                <a16:creationId xmlns:a16="http://schemas.microsoft.com/office/drawing/2014/main" id="{223F94B5-3DFC-46A3-8622-5E21FDB3D4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85403" y="1666199"/>
            <a:ext cx="2588259" cy="3888463"/>
          </a:xfrm>
          <a:prstGeom prst="rect">
            <a:avLst/>
          </a:prstGeom>
        </p:spPr>
      </p:pic>
      <p:sp>
        <p:nvSpPr>
          <p:cNvPr id="6" name="TextBox 5">
            <a:extLst>
              <a:ext uri="{FF2B5EF4-FFF2-40B4-BE49-F238E27FC236}">
                <a16:creationId xmlns:a16="http://schemas.microsoft.com/office/drawing/2014/main" id="{0E08064D-6901-44BA-B524-A301F507DAE5}"/>
              </a:ext>
            </a:extLst>
          </p:cNvPr>
          <p:cNvSpPr txBox="1"/>
          <p:nvPr/>
        </p:nvSpPr>
        <p:spPr>
          <a:xfrm>
            <a:off x="10231043" y="5237500"/>
            <a:ext cx="1642619" cy="710964"/>
          </a:xfrm>
          <a:prstGeom prst="rect">
            <a:avLst/>
          </a:prstGeom>
          <a:noFill/>
        </p:spPr>
        <p:txBody>
          <a:bodyPr wrap="square" lIns="182880" tIns="146304" rIns="182880" bIns="146304" rtlCol="0">
            <a:spAutoFit/>
          </a:bodyPr>
          <a:lstStyle/>
          <a:p>
            <a:r>
              <a:rPr lang="en-US" sz="900">
                <a:hlinkClick r:id="rId3" tooltip="http://en.wikipedia.org/wiki/File:Hinomisaki_lighthouse_Izumo01bs3200.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7694403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p:txBody>
          <a:bodyPr/>
          <a:lstStyle/>
          <a:p>
            <a:pPr algn="ctr"/>
            <a:r>
              <a:rPr lang="en-US" sz="4000" dirty="0"/>
              <a:t>DW Creation Framework</a:t>
            </a:r>
            <a:br>
              <a:rPr lang="en-US" sz="4000" dirty="0"/>
            </a:br>
            <a:endParaRPr lang="en-US" sz="4000"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373424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2757A0-830F-4EF1-8DED-4AD58E11DA63}"/>
              </a:ext>
            </a:extLst>
          </p:cNvPr>
          <p:cNvSpPr/>
          <p:nvPr/>
        </p:nvSpPr>
        <p:spPr bwMode="auto">
          <a:xfrm>
            <a:off x="882" y="2367717"/>
            <a:ext cx="12434711" cy="4649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85DF43BD-4150-491B-80BC-60E25C451BC9}"/>
              </a:ext>
            </a:extLst>
          </p:cNvPr>
          <p:cNvSpPr/>
          <p:nvPr/>
        </p:nvSpPr>
        <p:spPr bwMode="auto">
          <a:xfrm>
            <a:off x="4741615" y="2508555"/>
            <a:ext cx="1301759"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Shape 97">
            <a:extLst>
              <a:ext uri="{FF2B5EF4-FFF2-40B4-BE49-F238E27FC236}">
                <a16:creationId xmlns:a16="http://schemas.microsoft.com/office/drawing/2014/main" id="{2928E971-DE2C-495F-A34C-C71B6530CFD8}"/>
              </a:ext>
            </a:extLst>
          </p:cNvPr>
          <p:cNvSpPr/>
          <p:nvPr/>
        </p:nvSpPr>
        <p:spPr bwMode="auto">
          <a:xfrm>
            <a:off x="7597713" y="2508555"/>
            <a:ext cx="1321188"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543D519C-9ACD-4E91-971C-E9DC6D9C1405}"/>
              </a:ext>
            </a:extLst>
          </p:cNvPr>
          <p:cNvSpPr/>
          <p:nvPr/>
        </p:nvSpPr>
        <p:spPr bwMode="auto">
          <a:xfrm>
            <a:off x="10482954" y="2508555"/>
            <a:ext cx="1311473"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B735038F-DFF1-40B5-9732-E78935DA8246}"/>
              </a:ext>
            </a:extLst>
          </p:cNvPr>
          <p:cNvSpPr/>
          <p:nvPr/>
        </p:nvSpPr>
        <p:spPr bwMode="auto">
          <a:xfrm>
            <a:off x="1877587" y="2508555"/>
            <a:ext cx="1290260"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p:txBody>
          <a:bodyPr/>
          <a:lstStyle/>
          <a:p>
            <a:r>
              <a:rPr lang="en-US" dirty="0"/>
              <a:t>Data Warehouse Workflow </a:t>
            </a:r>
          </a:p>
        </p:txBody>
      </p:sp>
      <p:sp>
        <p:nvSpPr>
          <p:cNvPr id="30" name="Rectangle 29">
            <a:extLst>
              <a:ext uri="{FF2B5EF4-FFF2-40B4-BE49-F238E27FC236}">
                <a16:creationId xmlns:a16="http://schemas.microsoft.com/office/drawing/2014/main" id="{74CEDFD1-3CEA-479D-889E-BD0B3C2692DF}"/>
              </a:ext>
            </a:extLst>
          </p:cNvPr>
          <p:cNvSpPr/>
          <p:nvPr/>
        </p:nvSpPr>
        <p:spPr bwMode="auto">
          <a:xfrm>
            <a:off x="3342711"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cs typeface="Segoe UI Semilight" panose="020B0402040204020203" pitchFamily="34" charset="0"/>
              </a:rPr>
              <a:t>Discovery the source data and plan for ELT/ETL Process </a:t>
            </a:r>
          </a:p>
        </p:txBody>
      </p:sp>
      <p:sp>
        <p:nvSpPr>
          <p:cNvPr id="34" name="Rectangle 33">
            <a:extLst>
              <a:ext uri="{FF2B5EF4-FFF2-40B4-BE49-F238E27FC236}">
                <a16:creationId xmlns:a16="http://schemas.microsoft.com/office/drawing/2014/main" id="{443E7B93-4EB2-4225-9C05-CD0ECA8439E8}"/>
              </a:ext>
            </a:extLst>
          </p:cNvPr>
          <p:cNvSpPr/>
          <p:nvPr/>
        </p:nvSpPr>
        <p:spPr bwMode="auto">
          <a:xfrm>
            <a:off x="6218237"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cs typeface="Segoe UI Semilight"/>
              </a:rPr>
              <a:t>Empower others in your organization to see the value </a:t>
            </a:r>
          </a:p>
        </p:txBody>
      </p:sp>
      <p:sp>
        <p:nvSpPr>
          <p:cNvPr id="50" name="Rectangle 49">
            <a:extLst>
              <a:ext uri="{FF2B5EF4-FFF2-40B4-BE49-F238E27FC236}">
                <a16:creationId xmlns:a16="http://schemas.microsoft.com/office/drawing/2014/main" id="{2892F252-F7A3-42A4-A050-38BBE46E1CE4}"/>
              </a:ext>
            </a:extLst>
          </p:cNvPr>
          <p:cNvSpPr/>
          <p:nvPr/>
        </p:nvSpPr>
        <p:spPr bwMode="auto">
          <a:xfrm>
            <a:off x="909376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ea typeface="Segoe UI" panose="020B0502040204020203" pitchFamily="34" charset="0"/>
                <a:cs typeface="Segoe UI Semilight"/>
              </a:rPr>
              <a:t>Achieve business outcomes and improved customer experiences</a:t>
            </a:r>
            <a:endParaRPr lang="en-US" sz="1632" kern="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endParaRPr>
          </a:p>
        </p:txBody>
      </p:sp>
      <p:sp>
        <p:nvSpPr>
          <p:cNvPr id="55" name="Rectangle 54">
            <a:extLst>
              <a:ext uri="{FF2B5EF4-FFF2-40B4-BE49-F238E27FC236}">
                <a16:creationId xmlns:a16="http://schemas.microsoft.com/office/drawing/2014/main" id="{4095FA2E-238A-4506-ACBE-315310230E16}"/>
              </a:ext>
            </a:extLst>
          </p:cNvPr>
          <p:cNvSpPr/>
          <p:nvPr/>
        </p:nvSpPr>
        <p:spPr bwMode="auto">
          <a:xfrm>
            <a:off x="46718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81" name="Rectangle 80">
            <a:extLst>
              <a:ext uri="{FF2B5EF4-FFF2-40B4-BE49-F238E27FC236}">
                <a16:creationId xmlns:a16="http://schemas.microsoft.com/office/drawing/2014/main" id="{75B776C6-D76A-4693-8D42-A847C5235AB9}"/>
              </a:ext>
            </a:extLst>
          </p:cNvPr>
          <p:cNvSpPr/>
          <p:nvPr/>
        </p:nvSpPr>
        <p:spPr>
          <a:xfrm>
            <a:off x="513178" y="4935244"/>
            <a:ext cx="2520250" cy="374846"/>
          </a:xfrm>
          <a:prstGeom prst="rect">
            <a:avLst/>
          </a:prstGeom>
        </p:spPr>
        <p:txBody>
          <a:bodyPr wrap="square" anchor="t">
            <a:spAutoFit/>
          </a:bodyPr>
          <a:lstStyle/>
          <a:p>
            <a:pPr algn="ctr" defTabSz="913575" fontAlgn="base">
              <a:spcBef>
                <a:spcPct val="0"/>
              </a:spcBef>
              <a:defRPr/>
            </a:pPr>
            <a:r>
              <a:rPr lang="en-US" sz="1836" kern="0" dirty="0">
                <a:solidFill>
                  <a:srgbClr val="004139"/>
                </a:solidFill>
                <a:latin typeface="Segoe UI Semibold"/>
                <a:cs typeface="Segoe UI Semilight"/>
              </a:rPr>
              <a:t>Solution Design</a:t>
            </a:r>
            <a:endParaRPr lang="en-US" sz="1836" kern="0" dirty="0">
              <a:solidFill>
                <a:srgbClr val="004139"/>
              </a:solidFill>
              <a:latin typeface="Segoe UI Semibold"/>
              <a:cs typeface="Segoe UI Semilight" panose="020B0402040204020203" pitchFamily="34" charset="0"/>
            </a:endParaRPr>
          </a:p>
        </p:txBody>
      </p:sp>
      <p:sp>
        <p:nvSpPr>
          <p:cNvPr id="82" name="Rectangle 81">
            <a:extLst>
              <a:ext uri="{FF2B5EF4-FFF2-40B4-BE49-F238E27FC236}">
                <a16:creationId xmlns:a16="http://schemas.microsoft.com/office/drawing/2014/main" id="{3D90CE6A-BACF-4798-96BD-A5D3B3817D1C}"/>
              </a:ext>
            </a:extLst>
          </p:cNvPr>
          <p:cNvSpPr/>
          <p:nvPr/>
        </p:nvSpPr>
        <p:spPr>
          <a:xfrm>
            <a:off x="3388705" y="4935244"/>
            <a:ext cx="2520250" cy="374846"/>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Identify Data Process</a:t>
            </a:r>
            <a:endParaRPr lang="en-US" sz="1122" kern="0" dirty="0">
              <a:latin typeface="Segoe UI Semibold"/>
              <a:cs typeface="Segoe UI Semilight" panose="020B0402040204020203" pitchFamily="34" charset="0"/>
            </a:endParaRPr>
          </a:p>
        </p:txBody>
      </p:sp>
      <p:sp>
        <p:nvSpPr>
          <p:cNvPr id="83" name="Rectangle 82">
            <a:extLst>
              <a:ext uri="{FF2B5EF4-FFF2-40B4-BE49-F238E27FC236}">
                <a16:creationId xmlns:a16="http://schemas.microsoft.com/office/drawing/2014/main" id="{14C73712-7584-4082-B4FD-7B17E2F7A98A}"/>
              </a:ext>
            </a:extLst>
          </p:cNvPr>
          <p:cNvSpPr/>
          <p:nvPr/>
        </p:nvSpPr>
        <p:spPr>
          <a:xfrm>
            <a:off x="6264232" y="4935244"/>
            <a:ext cx="2520250" cy="670445"/>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Solution</a:t>
            </a:r>
          </a:p>
          <a:p>
            <a:pPr algn="ctr" defTabSz="913575" fontAlgn="base">
              <a:spcBef>
                <a:spcPct val="0"/>
              </a:spcBef>
              <a:defRPr/>
            </a:pPr>
            <a:r>
              <a:rPr lang="en-US" sz="1836" kern="0" dirty="0">
                <a:latin typeface="Segoe UI Semibold"/>
                <a:cs typeface="Segoe UI Semilight" panose="020B0402040204020203" pitchFamily="34" charset="0"/>
              </a:rPr>
              <a:t>Demonstration</a:t>
            </a:r>
          </a:p>
        </p:txBody>
      </p:sp>
      <p:sp>
        <p:nvSpPr>
          <p:cNvPr id="84" name="Rectangle 83">
            <a:extLst>
              <a:ext uri="{FF2B5EF4-FFF2-40B4-BE49-F238E27FC236}">
                <a16:creationId xmlns:a16="http://schemas.microsoft.com/office/drawing/2014/main" id="{C4A9D478-A9D9-4938-9EDF-855F267E6C7D}"/>
              </a:ext>
            </a:extLst>
          </p:cNvPr>
          <p:cNvSpPr/>
          <p:nvPr/>
        </p:nvSpPr>
        <p:spPr>
          <a:xfrm>
            <a:off x="9139759" y="4935244"/>
            <a:ext cx="2520250" cy="374846"/>
          </a:xfrm>
          <a:prstGeom prst="rect">
            <a:avLst/>
          </a:prstGeom>
        </p:spPr>
        <p:txBody>
          <a:bodyPr wrap="square" anchor="t">
            <a:spAutoFit/>
          </a:bodyPr>
          <a:lstStyle/>
          <a:p>
            <a:pPr algn="ctr" defTabSz="913575" fontAlgn="base">
              <a:spcBef>
                <a:spcPct val="0"/>
              </a:spcBef>
              <a:defRPr/>
            </a:pPr>
            <a:r>
              <a:rPr lang="en-US" sz="1836" b="1" kern="0" dirty="0">
                <a:latin typeface="Segoe UI Semibold"/>
                <a:cs typeface="Segoe UI Semilight"/>
              </a:rPr>
              <a:t>Operation</a:t>
            </a:r>
          </a:p>
        </p:txBody>
      </p:sp>
      <p:sp>
        <p:nvSpPr>
          <p:cNvPr id="85" name="Title 1">
            <a:extLst>
              <a:ext uri="{FF2B5EF4-FFF2-40B4-BE49-F238E27FC236}">
                <a16:creationId xmlns:a16="http://schemas.microsoft.com/office/drawing/2014/main" id="{9C68CD06-1531-44CD-981F-0C12E4604815}"/>
              </a:ext>
            </a:extLst>
          </p:cNvPr>
          <p:cNvSpPr txBox="1">
            <a:spLocks/>
          </p:cNvSpPr>
          <p:nvPr/>
        </p:nvSpPr>
        <p:spPr>
          <a:xfrm>
            <a:off x="467183" y="1066382"/>
            <a:ext cx="11502108" cy="288137"/>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defTabSz="932597">
              <a:lnSpc>
                <a:spcPct val="100000"/>
              </a:lnSpc>
              <a:spcBef>
                <a:spcPts val="0"/>
              </a:spcBef>
              <a:defRPr/>
            </a:pPr>
            <a:r>
              <a:rPr lang="en-US" sz="1836" spc="0" dirty="0">
                <a:ln>
                  <a:noFill/>
                </a:ln>
                <a:solidFill>
                  <a:srgbClr val="505050"/>
                </a:solidFill>
                <a:latin typeface="Segoe UI"/>
                <a:cs typeface="Segoe UI Semilight" panose="020B0402040204020203" pitchFamily="34" charset="0"/>
              </a:rPr>
              <a:t> </a:t>
            </a:r>
            <a:endParaRPr lang="en-US" sz="1836" u="sng" spc="0" dirty="0">
              <a:solidFill>
                <a:srgbClr val="505050"/>
              </a:solidFill>
              <a:latin typeface="Segoe UI"/>
              <a:cs typeface="Segoe UI Semilight" panose="020B0402040204020203" pitchFamily="34" charset="0"/>
            </a:endParaRPr>
          </a:p>
        </p:txBody>
      </p:sp>
      <p:sp>
        <p:nvSpPr>
          <p:cNvPr id="89" name="TextBox 88">
            <a:extLst>
              <a:ext uri="{FF2B5EF4-FFF2-40B4-BE49-F238E27FC236}">
                <a16:creationId xmlns:a16="http://schemas.microsoft.com/office/drawing/2014/main" id="{60757EF2-5F03-40C6-BF07-DB8A1AB405F6}"/>
              </a:ext>
            </a:extLst>
          </p:cNvPr>
          <p:cNvSpPr txBox="1"/>
          <p:nvPr/>
        </p:nvSpPr>
        <p:spPr>
          <a:xfrm>
            <a:off x="3388705"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grpSp>
        <p:nvGrpSpPr>
          <p:cNvPr id="17" name="Group 16">
            <a:extLst>
              <a:ext uri="{FF2B5EF4-FFF2-40B4-BE49-F238E27FC236}">
                <a16:creationId xmlns:a16="http://schemas.microsoft.com/office/drawing/2014/main" id="{AC4088D2-9928-40B1-AB4B-414499D7E765}"/>
              </a:ext>
            </a:extLst>
          </p:cNvPr>
          <p:cNvGrpSpPr/>
          <p:nvPr/>
        </p:nvGrpSpPr>
        <p:grpSpPr>
          <a:xfrm>
            <a:off x="9913757" y="1727285"/>
            <a:ext cx="1235540" cy="1235540"/>
            <a:chOff x="9719388" y="1693571"/>
            <a:chExt cx="1211424" cy="1211424"/>
          </a:xfrm>
        </p:grpSpPr>
        <p:sp>
          <p:nvSpPr>
            <p:cNvPr id="35" name="Oval 34">
              <a:extLst>
                <a:ext uri="{FF2B5EF4-FFF2-40B4-BE49-F238E27FC236}">
                  <a16:creationId xmlns:a16="http://schemas.microsoft.com/office/drawing/2014/main" id="{680E37E0-1975-46E9-8AED-E1E2CF1F5398}"/>
                </a:ext>
              </a:extLst>
            </p:cNvPr>
            <p:cNvSpPr/>
            <p:nvPr/>
          </p:nvSpPr>
          <p:spPr bwMode="auto">
            <a:xfrm>
              <a:off x="9755291" y="1729474"/>
              <a:ext cx="1139618" cy="1139618"/>
            </a:xfrm>
            <a:prstGeom prst="ellipse">
              <a:avLst/>
            </a:prstGeom>
            <a:solidFill>
              <a:schemeClr val="accent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5" name="Oval 64">
              <a:extLst>
                <a:ext uri="{FF2B5EF4-FFF2-40B4-BE49-F238E27FC236}">
                  <a16:creationId xmlns:a16="http://schemas.microsoft.com/office/drawing/2014/main" id="{3B20649C-6032-4140-A827-46E20C016683}"/>
                </a:ext>
              </a:extLst>
            </p:cNvPr>
            <p:cNvSpPr/>
            <p:nvPr/>
          </p:nvSpPr>
          <p:spPr bwMode="auto">
            <a:xfrm>
              <a:off x="9719388" y="1693571"/>
              <a:ext cx="1211424" cy="1211424"/>
            </a:xfrm>
            <a:prstGeom prst="ellipse">
              <a:avLst/>
            </a:prstGeom>
            <a:noFill/>
            <a:ln w="63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 name="Group 35">
              <a:extLst>
                <a:ext uri="{FF2B5EF4-FFF2-40B4-BE49-F238E27FC236}">
                  <a16:creationId xmlns:a16="http://schemas.microsoft.com/office/drawing/2014/main" id="{2BCCE7D8-3B52-46A9-AECE-85DBD09D5BC7}"/>
                </a:ext>
              </a:extLst>
            </p:cNvPr>
            <p:cNvGrpSpPr/>
            <p:nvPr/>
          </p:nvGrpSpPr>
          <p:grpSpPr>
            <a:xfrm>
              <a:off x="10163456" y="2043234"/>
              <a:ext cx="323289" cy="512098"/>
              <a:chOff x="6234384" y="3357834"/>
              <a:chExt cx="125730" cy="219075"/>
            </a:xfrm>
            <a:noFill/>
          </p:grpSpPr>
          <p:sp>
            <p:nvSpPr>
              <p:cNvPr id="37" name="Freeform: Shape 36">
                <a:extLst>
                  <a:ext uri="{FF2B5EF4-FFF2-40B4-BE49-F238E27FC236}">
                    <a16:creationId xmlns:a16="http://schemas.microsoft.com/office/drawing/2014/main" id="{EBF9595C-F369-46C3-B8E3-F2A218618AEE}"/>
                  </a:ext>
                </a:extLst>
              </p:cNvPr>
              <p:cNvSpPr/>
              <p:nvPr/>
            </p:nvSpPr>
            <p:spPr>
              <a:xfrm>
                <a:off x="6234384" y="3486421"/>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8" name="Freeform: Shape 37">
                <a:extLst>
                  <a:ext uri="{FF2B5EF4-FFF2-40B4-BE49-F238E27FC236}">
                    <a16:creationId xmlns:a16="http://schemas.microsoft.com/office/drawing/2014/main" id="{A0F72523-3C1D-408F-9EAA-004599F77C22}"/>
                  </a:ext>
                </a:extLst>
              </p:cNvPr>
              <p:cNvSpPr/>
              <p:nvPr/>
            </p:nvSpPr>
            <p:spPr>
              <a:xfrm>
                <a:off x="6293439" y="3502614"/>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9" name="Freeform: Shape 38">
                <a:extLst>
                  <a:ext uri="{FF2B5EF4-FFF2-40B4-BE49-F238E27FC236}">
                    <a16:creationId xmlns:a16="http://schemas.microsoft.com/office/drawing/2014/main" id="{1DD14BC8-D689-4ED2-AFF6-ED37FCC497C6}"/>
                  </a:ext>
                </a:extLst>
              </p:cNvPr>
              <p:cNvSpPr/>
              <p:nvPr/>
            </p:nvSpPr>
            <p:spPr>
              <a:xfrm>
                <a:off x="6234384" y="3427366"/>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0" name="Freeform: Shape 39">
                <a:extLst>
                  <a:ext uri="{FF2B5EF4-FFF2-40B4-BE49-F238E27FC236}">
                    <a16:creationId xmlns:a16="http://schemas.microsoft.com/office/drawing/2014/main" id="{9B37FB8C-6982-4462-9C86-39E1AAB4C40C}"/>
                  </a:ext>
                </a:extLst>
              </p:cNvPr>
              <p:cNvSpPr/>
              <p:nvPr/>
            </p:nvSpPr>
            <p:spPr>
              <a:xfrm>
                <a:off x="6293439" y="344355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1" name="Freeform: Shape 40">
                <a:extLst>
                  <a:ext uri="{FF2B5EF4-FFF2-40B4-BE49-F238E27FC236}">
                    <a16:creationId xmlns:a16="http://schemas.microsoft.com/office/drawing/2014/main" id="{B50E7B5A-0183-4119-95BE-AE792D9512C2}"/>
                  </a:ext>
                </a:extLst>
              </p:cNvPr>
              <p:cNvSpPr/>
              <p:nvPr/>
            </p:nvSpPr>
            <p:spPr>
              <a:xfrm>
                <a:off x="6234384" y="3367359"/>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2" name="Freeform: Shape 41">
                <a:extLst>
                  <a:ext uri="{FF2B5EF4-FFF2-40B4-BE49-F238E27FC236}">
                    <a16:creationId xmlns:a16="http://schemas.microsoft.com/office/drawing/2014/main" id="{BA4B5BBB-19FF-4108-B920-FBC8986B2D5B}"/>
                  </a:ext>
                </a:extLst>
              </p:cNvPr>
              <p:cNvSpPr/>
              <p:nvPr/>
            </p:nvSpPr>
            <p:spPr>
              <a:xfrm>
                <a:off x="6293439" y="338259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6" name="Freeform: Shape 45">
                <a:extLst>
                  <a:ext uri="{FF2B5EF4-FFF2-40B4-BE49-F238E27FC236}">
                    <a16:creationId xmlns:a16="http://schemas.microsoft.com/office/drawing/2014/main" id="{2828C9B0-F486-4849-83C7-FC2B2FE3571F}"/>
                  </a:ext>
                </a:extLst>
              </p:cNvPr>
              <p:cNvSpPr/>
              <p:nvPr/>
            </p:nvSpPr>
            <p:spPr>
              <a:xfrm>
                <a:off x="6293439" y="3414984"/>
                <a:ext cx="9525" cy="161925"/>
              </a:xfrm>
              <a:custGeom>
                <a:avLst/>
                <a:gdLst>
                  <a:gd name="connsiteX0" fmla="*/ 7348 w 9525"/>
                  <a:gd name="connsiteY0" fmla="*/ 7348 h 161925"/>
                  <a:gd name="connsiteX1" fmla="*/ 7348 w 9525"/>
                  <a:gd name="connsiteY1" fmla="*/ 159748 h 161925"/>
                </a:gdLst>
                <a:ahLst/>
                <a:cxnLst>
                  <a:cxn ang="0">
                    <a:pos x="connsiteX0" y="connsiteY0"/>
                  </a:cxn>
                  <a:cxn ang="0">
                    <a:pos x="connsiteX1" y="connsiteY1"/>
                  </a:cxn>
                </a:cxnLst>
                <a:rect l="l" t="t" r="r" b="b"/>
                <a:pathLst>
                  <a:path w="9525" h="161925">
                    <a:moveTo>
                      <a:pt x="7348" y="7348"/>
                    </a:moveTo>
                    <a:lnTo>
                      <a:pt x="7348" y="159748"/>
                    </a:ln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8" name="Freeform: Shape 47">
                <a:extLst>
                  <a:ext uri="{FF2B5EF4-FFF2-40B4-BE49-F238E27FC236}">
                    <a16:creationId xmlns:a16="http://schemas.microsoft.com/office/drawing/2014/main" id="{4053A7D0-92E8-4EFC-9C2B-164043D89B69}"/>
                  </a:ext>
                </a:extLst>
              </p:cNvPr>
              <p:cNvSpPr/>
              <p:nvPr/>
            </p:nvSpPr>
            <p:spPr>
              <a:xfrm>
                <a:off x="6282962" y="3357834"/>
                <a:ext cx="47625" cy="47625"/>
              </a:xfrm>
              <a:custGeom>
                <a:avLst/>
                <a:gdLst>
                  <a:gd name="connsiteX0" fmla="*/ 45448 w 47625"/>
                  <a:gd name="connsiteY0" fmla="*/ 26398 h 47625"/>
                  <a:gd name="connsiteX1" fmla="*/ 26398 w 47625"/>
                  <a:gd name="connsiteY1" fmla="*/ 45448 h 47625"/>
                  <a:gd name="connsiteX2" fmla="*/ 7348 w 47625"/>
                  <a:gd name="connsiteY2" fmla="*/ 26398 h 47625"/>
                  <a:gd name="connsiteX3" fmla="*/ 26398 w 47625"/>
                  <a:gd name="connsiteY3" fmla="*/ 7348 h 47625"/>
                  <a:gd name="connsiteX4" fmla="*/ 45448 w 47625"/>
                  <a:gd name="connsiteY4" fmla="*/ 2639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5448" y="26398"/>
                    </a:moveTo>
                    <a:cubicBezTo>
                      <a:pt x="45448" y="36919"/>
                      <a:pt x="36919" y="45448"/>
                      <a:pt x="26398" y="45448"/>
                    </a:cubicBezTo>
                    <a:cubicBezTo>
                      <a:pt x="15877" y="45448"/>
                      <a:pt x="7348" y="36919"/>
                      <a:pt x="7348" y="26398"/>
                    </a:cubicBezTo>
                    <a:cubicBezTo>
                      <a:pt x="7348" y="15877"/>
                      <a:pt x="15877" y="7348"/>
                      <a:pt x="26398" y="7348"/>
                    </a:cubicBezTo>
                    <a:cubicBezTo>
                      <a:pt x="36919" y="7348"/>
                      <a:pt x="45448" y="15877"/>
                      <a:pt x="45448" y="26398"/>
                    </a:cubicBezTo>
                    <a:close/>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grpSp>
      </p:grpSp>
      <p:grpSp>
        <p:nvGrpSpPr>
          <p:cNvPr id="15" name="Group 14">
            <a:extLst>
              <a:ext uri="{FF2B5EF4-FFF2-40B4-BE49-F238E27FC236}">
                <a16:creationId xmlns:a16="http://schemas.microsoft.com/office/drawing/2014/main" id="{F006FEE6-07BE-41DA-96C3-E45F9DA3F3DD}"/>
              </a:ext>
            </a:extLst>
          </p:cNvPr>
          <p:cNvGrpSpPr/>
          <p:nvPr/>
        </p:nvGrpSpPr>
        <p:grpSpPr>
          <a:xfrm>
            <a:off x="4162704" y="1727285"/>
            <a:ext cx="1235540" cy="1235540"/>
            <a:chOff x="4080588" y="1693571"/>
            <a:chExt cx="1211424" cy="1211424"/>
          </a:xfrm>
        </p:grpSpPr>
        <p:sp>
          <p:nvSpPr>
            <p:cNvPr id="28" name="Oval 27">
              <a:extLst>
                <a:ext uri="{FF2B5EF4-FFF2-40B4-BE49-F238E27FC236}">
                  <a16:creationId xmlns:a16="http://schemas.microsoft.com/office/drawing/2014/main" id="{961C34C9-DC29-4501-BAD4-543F86AA5973}"/>
                </a:ext>
              </a:extLst>
            </p:cNvPr>
            <p:cNvSpPr/>
            <p:nvPr/>
          </p:nvSpPr>
          <p:spPr bwMode="auto">
            <a:xfrm>
              <a:off x="4116491" y="1729474"/>
              <a:ext cx="1139618" cy="1139618"/>
            </a:xfrm>
            <a:prstGeom prst="ellipse">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92EA03F9-9DB7-465B-A894-B9C16B3E9A2E}"/>
                </a:ext>
              </a:extLst>
            </p:cNvPr>
            <p:cNvSpPr/>
            <p:nvPr/>
          </p:nvSpPr>
          <p:spPr bwMode="auto">
            <a:xfrm>
              <a:off x="4080588" y="1693571"/>
              <a:ext cx="1211424" cy="1211424"/>
            </a:xfrm>
            <a:prstGeom prst="ellipse">
              <a:avLst/>
            </a:prstGeom>
            <a:noFill/>
            <a:ln w="63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Graphic 78" descr="Telescope">
              <a:extLst>
                <a:ext uri="{FF2B5EF4-FFF2-40B4-BE49-F238E27FC236}">
                  <a16:creationId xmlns:a16="http://schemas.microsoft.com/office/drawing/2014/main" id="{62D1D2E1-6A50-4A4D-B275-A14D3B626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0540" y="1933523"/>
              <a:ext cx="731520" cy="731520"/>
            </a:xfrm>
            <a:prstGeom prst="rect">
              <a:avLst/>
            </a:prstGeom>
          </p:spPr>
        </p:pic>
      </p:grpSp>
      <p:grpSp>
        <p:nvGrpSpPr>
          <p:cNvPr id="14" name="Group 13">
            <a:extLst>
              <a:ext uri="{FF2B5EF4-FFF2-40B4-BE49-F238E27FC236}">
                <a16:creationId xmlns:a16="http://schemas.microsoft.com/office/drawing/2014/main" id="{369427A7-080B-4FFC-B411-A42A00DDEA9F}"/>
              </a:ext>
            </a:extLst>
          </p:cNvPr>
          <p:cNvGrpSpPr/>
          <p:nvPr/>
        </p:nvGrpSpPr>
        <p:grpSpPr>
          <a:xfrm>
            <a:off x="1287177" y="1727285"/>
            <a:ext cx="1235540" cy="1235540"/>
            <a:chOff x="1261188" y="1693571"/>
            <a:chExt cx="1211424" cy="1211424"/>
          </a:xfrm>
        </p:grpSpPr>
        <p:sp>
          <p:nvSpPr>
            <p:cNvPr id="53" name="Oval 52">
              <a:extLst>
                <a:ext uri="{FF2B5EF4-FFF2-40B4-BE49-F238E27FC236}">
                  <a16:creationId xmlns:a16="http://schemas.microsoft.com/office/drawing/2014/main" id="{9DEF6A8A-BC15-4DDF-B7BD-A9234F7C12D6}"/>
                </a:ext>
              </a:extLst>
            </p:cNvPr>
            <p:cNvSpPr/>
            <p:nvPr/>
          </p:nvSpPr>
          <p:spPr bwMode="auto">
            <a:xfrm>
              <a:off x="1297091" y="1729474"/>
              <a:ext cx="1139618" cy="1139618"/>
            </a:xfrm>
            <a:prstGeom prst="ellipse">
              <a:avLst/>
            </a:prstGeom>
            <a:solidFill>
              <a:schemeClr val="tx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956FCEC0-B2FB-40F1-9CEA-70A9255E5C55}"/>
                </a:ext>
              </a:extLst>
            </p:cNvPr>
            <p:cNvSpPr/>
            <p:nvPr/>
          </p:nvSpPr>
          <p:spPr bwMode="auto">
            <a:xfrm>
              <a:off x="1261188" y="1693571"/>
              <a:ext cx="1211424" cy="1211424"/>
            </a:xfrm>
            <a:prstGeom prst="ellipse">
              <a:avLst/>
            </a:prstGeom>
            <a:noFill/>
            <a:ln w="6350">
              <a:solidFill>
                <a:srgbClr val="0041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0" name="Graphic 79" descr="Thought bubble">
              <a:extLst>
                <a:ext uri="{FF2B5EF4-FFF2-40B4-BE49-F238E27FC236}">
                  <a16:creationId xmlns:a16="http://schemas.microsoft.com/office/drawing/2014/main" id="{AFF010E9-1C82-478F-AB27-0A12461C7F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1140" y="1933523"/>
              <a:ext cx="731520" cy="731520"/>
            </a:xfrm>
            <a:prstGeom prst="rect">
              <a:avLst/>
            </a:prstGeom>
          </p:spPr>
        </p:pic>
      </p:grpSp>
      <p:grpSp>
        <p:nvGrpSpPr>
          <p:cNvPr id="16" name="Group 15">
            <a:extLst>
              <a:ext uri="{FF2B5EF4-FFF2-40B4-BE49-F238E27FC236}">
                <a16:creationId xmlns:a16="http://schemas.microsoft.com/office/drawing/2014/main" id="{029AEE13-B4B5-4620-A261-D9E43798DCBD}"/>
              </a:ext>
            </a:extLst>
          </p:cNvPr>
          <p:cNvGrpSpPr/>
          <p:nvPr/>
        </p:nvGrpSpPr>
        <p:grpSpPr>
          <a:xfrm>
            <a:off x="7038230" y="1727285"/>
            <a:ext cx="1235540" cy="1235540"/>
            <a:chOff x="6899988" y="1693571"/>
            <a:chExt cx="1211424" cy="1211424"/>
          </a:xfrm>
        </p:grpSpPr>
        <p:sp>
          <p:nvSpPr>
            <p:cNvPr id="31" name="Oval 30">
              <a:extLst>
                <a:ext uri="{FF2B5EF4-FFF2-40B4-BE49-F238E27FC236}">
                  <a16:creationId xmlns:a16="http://schemas.microsoft.com/office/drawing/2014/main" id="{6EE3C708-F2A7-4B41-9620-AAEA7ED71419}"/>
                </a:ext>
              </a:extLst>
            </p:cNvPr>
            <p:cNvSpPr/>
            <p:nvPr/>
          </p:nvSpPr>
          <p:spPr bwMode="auto">
            <a:xfrm>
              <a:off x="6935891" y="1729474"/>
              <a:ext cx="1139618" cy="1139618"/>
            </a:xfrm>
            <a:prstGeom prst="ellipse">
              <a:avLst/>
            </a:prstGeom>
            <a:solidFill>
              <a:schemeClr val="accent2">
                <a:lumMod val="7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4" name="Oval 63">
              <a:extLst>
                <a:ext uri="{FF2B5EF4-FFF2-40B4-BE49-F238E27FC236}">
                  <a16:creationId xmlns:a16="http://schemas.microsoft.com/office/drawing/2014/main" id="{6C381392-4D67-408D-8D17-159EFE7356D4}"/>
                </a:ext>
              </a:extLst>
            </p:cNvPr>
            <p:cNvSpPr/>
            <p:nvPr/>
          </p:nvSpPr>
          <p:spPr bwMode="auto">
            <a:xfrm>
              <a:off x="6899988" y="1693571"/>
              <a:ext cx="1211424" cy="1211424"/>
            </a:xfrm>
            <a:prstGeom prst="ellipse">
              <a:avLst/>
            </a:prstGeom>
            <a:noFill/>
            <a:ln w="6350">
              <a:solidFill>
                <a:srgbClr val="17B9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B68930FE-005F-451D-BDDF-D97AF9C9231D}"/>
                </a:ext>
              </a:extLst>
            </p:cNvPr>
            <p:cNvGrpSpPr/>
            <p:nvPr/>
          </p:nvGrpSpPr>
          <p:grpSpPr>
            <a:xfrm>
              <a:off x="7274656" y="1882940"/>
              <a:ext cx="462088" cy="832687"/>
              <a:chOff x="6767194" y="2308894"/>
              <a:chExt cx="647461" cy="1262287"/>
            </a:xfrm>
            <a:noFill/>
          </p:grpSpPr>
          <p:sp>
            <p:nvSpPr>
              <p:cNvPr id="87" name="Freeform 17">
                <a:extLst>
                  <a:ext uri="{FF2B5EF4-FFF2-40B4-BE49-F238E27FC236}">
                    <a16:creationId xmlns:a16="http://schemas.microsoft.com/office/drawing/2014/main" id="{771E337A-474F-49F7-9591-C486D845E820}"/>
                  </a:ext>
                </a:extLst>
              </p:cNvPr>
              <p:cNvSpPr>
                <a:spLocks noEditPoints="1"/>
              </p:cNvSpPr>
              <p:nvPr/>
            </p:nvSpPr>
            <p:spPr bwMode="black">
              <a:xfrm>
                <a:off x="6767194" y="2684625"/>
                <a:ext cx="494701" cy="886556"/>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sp>
            <p:nvSpPr>
              <p:cNvPr id="88" name="Freeform 18">
                <a:extLst>
                  <a:ext uri="{FF2B5EF4-FFF2-40B4-BE49-F238E27FC236}">
                    <a16:creationId xmlns:a16="http://schemas.microsoft.com/office/drawing/2014/main" id="{2638E349-14D3-4DA9-8A6C-57C8BC2DD21E}"/>
                  </a:ext>
                </a:extLst>
              </p:cNvPr>
              <p:cNvSpPr>
                <a:spLocks noEditPoints="1"/>
              </p:cNvSpPr>
              <p:nvPr/>
            </p:nvSpPr>
            <p:spPr bwMode="black">
              <a:xfrm>
                <a:off x="6863580" y="2308894"/>
                <a:ext cx="551075" cy="43272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grpSp>
      </p:grpSp>
      <p:sp>
        <p:nvSpPr>
          <p:cNvPr id="56" name="Rectangle 55">
            <a:extLst>
              <a:ext uri="{FF2B5EF4-FFF2-40B4-BE49-F238E27FC236}">
                <a16:creationId xmlns:a16="http://schemas.microsoft.com/office/drawing/2014/main" id="{C2597DE3-D900-4CDE-8810-50B3D251E0A9}"/>
              </a:ext>
            </a:extLst>
          </p:cNvPr>
          <p:cNvSpPr/>
          <p:nvPr/>
        </p:nvSpPr>
        <p:spPr bwMode="auto">
          <a:xfrm>
            <a:off x="467183"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rgbClr val="004139"/>
                </a:solidFill>
                <a:latin typeface="Segoe UI Semilight" panose="020B0402040204020203" pitchFamily="34" charset="0"/>
                <a:cs typeface="Segoe UI Semilight" panose="020B0402040204020203" pitchFamily="34" charset="0"/>
              </a:rPr>
              <a:t>I</a:t>
            </a:r>
            <a:r>
              <a:rPr lang="en-US" sz="1836" b="1" dirty="0">
                <a:solidFill>
                  <a:srgbClr val="505050"/>
                </a:solidFill>
                <a:latin typeface="Segoe UI Semilight" panose="020B0402040204020203" pitchFamily="34" charset="0"/>
                <a:cs typeface="Segoe UI Semilight" panose="020B0402040204020203" pitchFamily="34" charset="0"/>
              </a:rPr>
              <a:t>nspire</a:t>
            </a:r>
            <a:endParaRPr lang="en-US" sz="1836" dirty="0">
              <a:solidFill>
                <a:srgbClr val="505050"/>
              </a:solidFill>
              <a:latin typeface="Segoe UI Semilight" panose="020B0402040204020203" pitchFamily="34" charset="0"/>
              <a:cs typeface="Segoe UI Semilight" panose="020B0402040204020203" pitchFamily="34" charset="0"/>
            </a:endParaRPr>
          </a:p>
        </p:txBody>
      </p:sp>
      <p:sp>
        <p:nvSpPr>
          <p:cNvPr id="58" name="Rectangle 57">
            <a:extLst>
              <a:ext uri="{FF2B5EF4-FFF2-40B4-BE49-F238E27FC236}">
                <a16:creationId xmlns:a16="http://schemas.microsoft.com/office/drawing/2014/main" id="{B630FE66-7789-4B86-B9E5-5030EDC182D6}"/>
              </a:ext>
            </a:extLst>
          </p:cNvPr>
          <p:cNvSpPr/>
          <p:nvPr/>
        </p:nvSpPr>
        <p:spPr bwMode="auto">
          <a:xfrm>
            <a:off x="3342710"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cs typeface="Segoe UI Semibold" panose="020B0702040204020203" pitchFamily="34" charset="0"/>
              </a:rPr>
              <a:t>D</a:t>
            </a:r>
            <a:r>
              <a:rPr lang="en-US" sz="1836" b="1" dirty="0">
                <a:solidFill>
                  <a:srgbClr val="505050"/>
                </a:solidFill>
                <a:latin typeface="Segoe UI Semibold" panose="020B0702040204020203" pitchFamily="34" charset="0"/>
                <a:cs typeface="Segoe UI Semibold" panose="020B0702040204020203" pitchFamily="34" charset="0"/>
              </a:rPr>
              <a:t>esign - Sources</a:t>
            </a:r>
            <a:endParaRPr lang="en-US" sz="1836" dirty="0">
              <a:solidFill>
                <a:srgbClr val="505050"/>
              </a:solidFill>
              <a:latin typeface="Segoe UI Semibold" panose="020B0702040204020203"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C6E22A8B-27B9-4062-B5E7-9D6329D88FC3}"/>
              </a:ext>
            </a:extLst>
          </p:cNvPr>
          <p:cNvSpPr/>
          <p:nvPr/>
        </p:nvSpPr>
        <p:spPr bwMode="auto">
          <a:xfrm>
            <a:off x="6218237"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dirty="0">
                <a:solidFill>
                  <a:schemeClr val="tx1"/>
                </a:solidFill>
                <a:latin typeface="Segoe UI Semibold"/>
                <a:ea typeface="Segoe UI" pitchFamily="34" charset="0"/>
                <a:cs typeface="Segoe UI Semibold"/>
              </a:rPr>
              <a:t>Design SQL Architecture</a:t>
            </a:r>
            <a:endParaRPr lang="en-US" sz="1836"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08263C0A-5A56-4A76-8F19-3E75970E64A3}"/>
              </a:ext>
            </a:extLst>
          </p:cNvPr>
          <p:cNvSpPr/>
          <p:nvPr/>
        </p:nvSpPr>
        <p:spPr bwMode="auto">
          <a:xfrm>
            <a:off x="9093764"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ea typeface="Segoe UI" pitchFamily="34" charset="0"/>
                <a:cs typeface="Segoe UI Semibold" panose="020B0702040204020203" pitchFamily="34" charset="0"/>
              </a:rPr>
              <a:t>Operate</a:t>
            </a:r>
            <a:endParaRPr lang="en-US" sz="1836"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cxnSp>
        <p:nvCxnSpPr>
          <p:cNvPr id="19" name="Straight Connector 18">
            <a:extLst>
              <a:ext uri="{FF2B5EF4-FFF2-40B4-BE49-F238E27FC236}">
                <a16:creationId xmlns:a16="http://schemas.microsoft.com/office/drawing/2014/main" id="{1EDFD8EF-9016-432F-B5A7-AA22B96B791D}"/>
              </a:ext>
            </a:extLst>
          </p:cNvPr>
          <p:cNvCxnSpPr>
            <a:cxnSpLocks/>
          </p:cNvCxnSpPr>
          <p:nvPr/>
        </p:nvCxnSpPr>
        <p:spPr>
          <a:xfrm>
            <a:off x="1375004" y="6644798"/>
            <a:ext cx="796599" cy="0"/>
          </a:xfrm>
          <a:prstGeom prst="line">
            <a:avLst/>
          </a:prstGeom>
          <a:ln w="28575" cap="rnd">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37E1814-EE7D-4023-BAFD-740D3AC2DF06}"/>
              </a:ext>
            </a:extLst>
          </p:cNvPr>
          <p:cNvCxnSpPr/>
          <p:nvPr/>
        </p:nvCxnSpPr>
        <p:spPr>
          <a:xfrm>
            <a:off x="4250530" y="6644798"/>
            <a:ext cx="796599" cy="0"/>
          </a:xfrm>
          <a:prstGeom prst="line">
            <a:avLst/>
          </a:prstGeom>
          <a:ln w="28575" cap="rnd">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0DEEBE2-C65B-4997-B79C-7117579C5D11}"/>
              </a:ext>
            </a:extLst>
          </p:cNvPr>
          <p:cNvCxnSpPr/>
          <p:nvPr/>
        </p:nvCxnSpPr>
        <p:spPr>
          <a:xfrm>
            <a:off x="7126057" y="6644798"/>
            <a:ext cx="796599" cy="0"/>
          </a:xfrm>
          <a:prstGeom prst="line">
            <a:avLst/>
          </a:prstGeom>
          <a:ln w="28575" cap="rnd">
            <a:solidFill>
              <a:srgbClr val="17B9A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A9C7E0-D01C-446D-9217-8066FEC32652}"/>
              </a:ext>
            </a:extLst>
          </p:cNvPr>
          <p:cNvCxnSpPr/>
          <p:nvPr/>
        </p:nvCxnSpPr>
        <p:spPr>
          <a:xfrm>
            <a:off x="10001584" y="6644798"/>
            <a:ext cx="796599" cy="0"/>
          </a:xfrm>
          <a:prstGeom prst="line">
            <a:avLst/>
          </a:prstGeom>
          <a:ln w="2857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D0FFF9F-C87C-4A7A-A0EB-557CF4AA40F1}"/>
              </a:ext>
            </a:extLst>
          </p:cNvPr>
          <p:cNvSpPr txBox="1"/>
          <p:nvPr/>
        </p:nvSpPr>
        <p:spPr>
          <a:xfrm>
            <a:off x="6230391"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44728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Data Warehouse Design workflow</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graphicFrame>
        <p:nvGraphicFramePr>
          <p:cNvPr id="4" name="Diagram 3">
            <a:extLst>
              <a:ext uri="{FF2B5EF4-FFF2-40B4-BE49-F238E27FC236}">
                <a16:creationId xmlns:a16="http://schemas.microsoft.com/office/drawing/2014/main" id="{8982BA94-8AC9-45A9-9053-72E31FFCEC7B}"/>
              </a:ext>
            </a:extLst>
          </p:cNvPr>
          <p:cNvGraphicFramePr/>
          <p:nvPr>
            <p:extLst>
              <p:ext uri="{D42A27DB-BD31-4B8C-83A1-F6EECF244321}">
                <p14:modId xmlns:p14="http://schemas.microsoft.com/office/powerpoint/2010/main" val="2212531751"/>
              </p:ext>
            </p:extLst>
          </p:nvPr>
        </p:nvGraphicFramePr>
        <p:xfrm>
          <a:off x="2179637" y="1363662"/>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28189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Project Goals and Definitions</a:t>
            </a:r>
          </a:p>
        </p:txBody>
      </p:sp>
      <p:sp>
        <p:nvSpPr>
          <p:cNvPr id="2" name="TextBox 1">
            <a:extLst>
              <a:ext uri="{FF2B5EF4-FFF2-40B4-BE49-F238E27FC236}">
                <a16:creationId xmlns:a16="http://schemas.microsoft.com/office/drawing/2014/main" id="{B8D7E982-3B0A-4821-A0EE-FB646FB188B3}"/>
              </a:ext>
            </a:extLst>
          </p:cNvPr>
          <p:cNvSpPr txBox="1"/>
          <p:nvPr/>
        </p:nvSpPr>
        <p:spPr>
          <a:xfrm>
            <a:off x="275481" y="1897062"/>
            <a:ext cx="9144000" cy="2566857"/>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Data Architecture and Flow - Identification</a:t>
            </a:r>
          </a:p>
          <a:p>
            <a:pPr marL="752121" lvl="1" indent="-285750">
              <a:buFont typeface="Arial" panose="020B0604020202020204" pitchFamily="34" charset="0"/>
              <a:buChar char="•"/>
            </a:pPr>
            <a:r>
              <a:rPr lang="en-US" dirty="0"/>
              <a:t>What sources are to be used</a:t>
            </a:r>
          </a:p>
          <a:p>
            <a:pPr marL="752121" lvl="1" indent="-285750">
              <a:buFont typeface="Arial" panose="020B0604020202020204" pitchFamily="34" charset="0"/>
              <a:buChar char="•"/>
            </a:pPr>
            <a:r>
              <a:rPr lang="en-US" dirty="0"/>
              <a:t>What format should they take</a:t>
            </a:r>
          </a:p>
          <a:p>
            <a:pPr marL="752121" lvl="1" indent="-285750">
              <a:buFont typeface="Arial" panose="020B0604020202020204" pitchFamily="34" charset="0"/>
              <a:buChar char="•"/>
            </a:pPr>
            <a:r>
              <a:rPr lang="en-US" dirty="0"/>
              <a:t>What is the update pattern</a:t>
            </a:r>
          </a:p>
          <a:p>
            <a:pPr marL="285750" indent="-285750">
              <a:buFont typeface="Arial" panose="020B0604020202020204" pitchFamily="34" charset="0"/>
              <a:buChar char="•"/>
            </a:pPr>
            <a:r>
              <a:rPr lang="en-US" dirty="0"/>
              <a:t>Queries and Table Joins</a:t>
            </a:r>
          </a:p>
          <a:p>
            <a:pPr marL="752121" lvl="1" indent="-285750">
              <a:buFont typeface="Arial" panose="020B0604020202020204" pitchFamily="34" charset="0"/>
              <a:buChar char="•"/>
            </a:pPr>
            <a:r>
              <a:rPr lang="en-US" dirty="0"/>
              <a:t>Capture existing queries, reports and ad-hoc analysis</a:t>
            </a:r>
          </a:p>
          <a:p>
            <a:pPr marL="285750" indent="-285750">
              <a:buFont typeface="Arial" panose="020B0604020202020204" pitchFamily="34" charset="0"/>
              <a:buChar char="•"/>
            </a:pPr>
            <a:r>
              <a:rPr lang="en-US" dirty="0"/>
              <a:t>Security / Access Users / Priorities (Resource Classes)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3" name="Rectangle 2">
            <a:extLst>
              <a:ext uri="{FF2B5EF4-FFF2-40B4-BE49-F238E27FC236}">
                <a16:creationId xmlns:a16="http://schemas.microsoft.com/office/drawing/2014/main" id="{599A2450-C171-45E6-AEA9-FC3866FCDDA6}"/>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descr="A close up of a logo&#10;&#10;Description automatically generated">
            <a:extLst>
              <a:ext uri="{FF2B5EF4-FFF2-40B4-BE49-F238E27FC236}">
                <a16:creationId xmlns:a16="http://schemas.microsoft.com/office/drawing/2014/main" id="{71B6AC6D-0617-4F7D-BE36-D80510427AF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51837" y="1744662"/>
            <a:ext cx="3718935" cy="3362325"/>
          </a:xfrm>
          <a:prstGeom prst="rect">
            <a:avLst/>
          </a:prstGeom>
        </p:spPr>
      </p:pic>
      <p:sp>
        <p:nvSpPr>
          <p:cNvPr id="6" name="TextBox 5">
            <a:extLst>
              <a:ext uri="{FF2B5EF4-FFF2-40B4-BE49-F238E27FC236}">
                <a16:creationId xmlns:a16="http://schemas.microsoft.com/office/drawing/2014/main" id="{E0755CA7-E3C8-46B4-9F4A-78EA679AAF98}"/>
              </a:ext>
            </a:extLst>
          </p:cNvPr>
          <p:cNvSpPr txBox="1"/>
          <p:nvPr/>
        </p:nvSpPr>
        <p:spPr>
          <a:xfrm>
            <a:off x="8560809" y="5283058"/>
            <a:ext cx="3509963" cy="433965"/>
          </a:xfrm>
          <a:prstGeom prst="rect">
            <a:avLst/>
          </a:prstGeom>
          <a:noFill/>
        </p:spPr>
        <p:txBody>
          <a:bodyPr wrap="square" lIns="182880" tIns="146304" rIns="182880" bIns="146304" rtlCol="0">
            <a:spAutoFit/>
          </a:bodyPr>
          <a:lstStyle/>
          <a:p>
            <a:r>
              <a:rPr lang="en-US" sz="900" dirty="0">
                <a:hlinkClick r:id="rId4" tooltip="http://stupendoustidbits.wordpress.com/2010/09/16/project-life-planning/"/>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1439253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Identify Data Sources</a:t>
            </a:r>
          </a:p>
        </p:txBody>
      </p:sp>
      <p:sp>
        <p:nvSpPr>
          <p:cNvPr id="2" name="TextBox 1">
            <a:extLst>
              <a:ext uri="{FF2B5EF4-FFF2-40B4-BE49-F238E27FC236}">
                <a16:creationId xmlns:a16="http://schemas.microsoft.com/office/drawing/2014/main" id="{85FA76AF-3130-452D-B8D5-10C032A18853}"/>
              </a:ext>
            </a:extLst>
          </p:cNvPr>
          <p:cNvSpPr txBox="1"/>
          <p:nvPr/>
        </p:nvSpPr>
        <p:spPr>
          <a:xfrm>
            <a:off x="579437" y="1897062"/>
            <a:ext cx="9677400" cy="2843855"/>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Identify Data Migration tasks</a:t>
            </a:r>
          </a:p>
          <a:p>
            <a:pPr marL="752121" lvl="1" indent="-285750">
              <a:buFont typeface="Arial" panose="020B0604020202020204" pitchFamily="34" charset="0"/>
              <a:buChar char="•"/>
            </a:pPr>
            <a:r>
              <a:rPr lang="en-US" dirty="0"/>
              <a:t>File formats</a:t>
            </a:r>
          </a:p>
          <a:p>
            <a:pPr marL="752121" lvl="1" indent="-285750">
              <a:buFont typeface="Arial" panose="020B0604020202020204" pitchFamily="34" charset="0"/>
              <a:buChar char="•"/>
            </a:pPr>
            <a:r>
              <a:rPr lang="en-US" dirty="0"/>
              <a:t>Update schedule</a:t>
            </a:r>
          </a:p>
          <a:p>
            <a:pPr marL="285750" indent="-285750">
              <a:buFont typeface="Arial" panose="020B0604020202020204" pitchFamily="34" charset="0"/>
              <a:buChar char="•"/>
            </a:pPr>
            <a:r>
              <a:rPr lang="en-US" dirty="0"/>
              <a:t>Incremental Load</a:t>
            </a:r>
          </a:p>
          <a:p>
            <a:pPr marL="752121" lvl="1" indent="-285750">
              <a:buFont typeface="Arial" panose="020B0604020202020204" pitchFamily="34" charset="0"/>
              <a:buChar char="•"/>
            </a:pPr>
            <a:r>
              <a:rPr lang="en-US" dirty="0"/>
              <a:t>Are these required?</a:t>
            </a:r>
          </a:p>
          <a:p>
            <a:pPr marL="285750" indent="-285750">
              <a:buFont typeface="Arial" panose="020B0604020202020204" pitchFamily="34" charset="0"/>
              <a:buChar char="•"/>
            </a:pPr>
            <a:r>
              <a:rPr lang="en-US" dirty="0"/>
              <a:t>Migration Pipelines</a:t>
            </a:r>
          </a:p>
          <a:p>
            <a:pPr marL="752121" lvl="1" indent="-285750">
              <a:buFont typeface="Arial" panose="020B0604020202020204" pitchFamily="34" charset="0"/>
              <a:buChar char="•"/>
            </a:pPr>
            <a:r>
              <a:rPr lang="en-US" dirty="0"/>
              <a:t>Azure Data Factory</a:t>
            </a:r>
          </a:p>
          <a:p>
            <a:pPr marL="752121" lvl="1" indent="-285750">
              <a:buFont typeface="Arial" panose="020B0604020202020204" pitchFamily="34" charset="0"/>
              <a:buChar char="•"/>
            </a:pPr>
            <a:r>
              <a:rPr lang="en-US" dirty="0"/>
              <a:t>Azure Data Lake / Blob storage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35D68A3-C78C-45BA-95A0-A398F21EF88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10" name="Rectangle 9">
            <a:extLst>
              <a:ext uri="{FF2B5EF4-FFF2-40B4-BE49-F238E27FC236}">
                <a16:creationId xmlns:a16="http://schemas.microsoft.com/office/drawing/2014/main" id="{44D69CC5-7672-4577-9707-626ADD1028CA}"/>
              </a:ext>
            </a:extLst>
          </p:cNvPr>
          <p:cNvSpPr/>
          <p:nvPr/>
        </p:nvSpPr>
        <p:spPr>
          <a:xfrm>
            <a:off x="4313237" y="6527288"/>
            <a:ext cx="8045450" cy="261610"/>
          </a:xfrm>
          <a:prstGeom prst="rect">
            <a:avLst/>
          </a:prstGeom>
        </p:spPr>
        <p:txBody>
          <a:bodyPr wrap="square">
            <a:spAutoFit/>
          </a:bodyPr>
          <a:lstStyle/>
          <a:p>
            <a:r>
              <a:rPr lang="en-US" sz="1100" dirty="0">
                <a:hlinkClick r:id="rId3"/>
              </a:rPr>
              <a:t>https://techcommunity.microsoft.com/t5/DataCAT/Azure-SQL-Data-Warehouse-loading-patterns-and-strategies/ba-p/305456</a:t>
            </a:r>
            <a:endParaRPr lang="en-US" sz="1100" dirty="0"/>
          </a:p>
        </p:txBody>
      </p:sp>
      <p:pic>
        <p:nvPicPr>
          <p:cNvPr id="11" name="Picture 10">
            <a:extLst>
              <a:ext uri="{FF2B5EF4-FFF2-40B4-BE49-F238E27FC236}">
                <a16:creationId xmlns:a16="http://schemas.microsoft.com/office/drawing/2014/main" id="{DDFBD3A5-6B5F-456A-812C-3AEC9DF1AB4B}"/>
              </a:ext>
            </a:extLst>
          </p:cNvPr>
          <p:cNvPicPr>
            <a:picLocks noChangeAspect="1"/>
          </p:cNvPicPr>
          <p:nvPr/>
        </p:nvPicPr>
        <p:blipFill>
          <a:blip r:embed="rId4"/>
          <a:stretch>
            <a:fillRect/>
          </a:stretch>
        </p:blipFill>
        <p:spPr>
          <a:xfrm>
            <a:off x="6142037" y="1900010"/>
            <a:ext cx="6096000" cy="4182708"/>
          </a:xfrm>
          <a:prstGeom prst="rect">
            <a:avLst/>
          </a:prstGeom>
        </p:spPr>
      </p:pic>
      <p:sp>
        <p:nvSpPr>
          <p:cNvPr id="12" name="Rectangle 11">
            <a:extLst>
              <a:ext uri="{FF2B5EF4-FFF2-40B4-BE49-F238E27FC236}">
                <a16:creationId xmlns:a16="http://schemas.microsoft.com/office/drawing/2014/main" id="{DCE90B8B-D5A6-4626-9A69-A5C7DE854750}"/>
              </a:ext>
            </a:extLst>
          </p:cNvPr>
          <p:cNvSpPr/>
          <p:nvPr/>
        </p:nvSpPr>
        <p:spPr>
          <a:xfrm>
            <a:off x="4313237" y="6265678"/>
            <a:ext cx="7207250" cy="261610"/>
          </a:xfrm>
          <a:prstGeom prst="rect">
            <a:avLst/>
          </a:prstGeom>
        </p:spPr>
        <p:txBody>
          <a:bodyPr wrap="square">
            <a:spAutoFit/>
          </a:bodyPr>
          <a:lstStyle/>
          <a:p>
            <a:r>
              <a:rPr lang="en-US" sz="1100" dirty="0">
                <a:hlinkClick r:id="rId5"/>
              </a:rPr>
              <a:t>https://blogs.msdn.microsoft.com/sqlcat/2016/08/18/migrating-data-to-azure-sql-data-warehouse-in-practice/</a:t>
            </a:r>
            <a:endParaRPr lang="en-US" sz="1100" dirty="0"/>
          </a:p>
        </p:txBody>
      </p:sp>
    </p:spTree>
    <p:extLst>
      <p:ext uri="{BB962C8B-B14F-4D97-AF65-F5344CB8AC3E}">
        <p14:creationId xmlns:p14="http://schemas.microsoft.com/office/powerpoint/2010/main" val="19081546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Identify Data Sources</a:t>
            </a:r>
          </a:p>
        </p:txBody>
      </p:sp>
      <p:sp>
        <p:nvSpPr>
          <p:cNvPr id="4" name="Rectangle 3">
            <a:extLst>
              <a:ext uri="{FF2B5EF4-FFF2-40B4-BE49-F238E27FC236}">
                <a16:creationId xmlns:a16="http://schemas.microsoft.com/office/drawing/2014/main" id="{735D68A3-C78C-45BA-95A0-A398F21EF88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10" name="Rectangle 9">
            <a:extLst>
              <a:ext uri="{FF2B5EF4-FFF2-40B4-BE49-F238E27FC236}">
                <a16:creationId xmlns:a16="http://schemas.microsoft.com/office/drawing/2014/main" id="{44D69CC5-7672-4577-9707-626ADD1028CA}"/>
              </a:ext>
            </a:extLst>
          </p:cNvPr>
          <p:cNvSpPr/>
          <p:nvPr/>
        </p:nvSpPr>
        <p:spPr>
          <a:xfrm>
            <a:off x="4313237" y="6527288"/>
            <a:ext cx="8045450" cy="261610"/>
          </a:xfrm>
          <a:prstGeom prst="rect">
            <a:avLst/>
          </a:prstGeom>
        </p:spPr>
        <p:txBody>
          <a:bodyPr wrap="square">
            <a:spAutoFit/>
          </a:bodyPr>
          <a:lstStyle/>
          <a:p>
            <a:r>
              <a:rPr lang="en-US" sz="1100" dirty="0">
                <a:hlinkClick r:id="rId3"/>
              </a:rPr>
              <a:t>https://techcommunity.microsoft.com/t5/DataCAT/Azure-SQL-Data-Warehouse-loading-patterns-and-strategies/ba-p/305456</a:t>
            </a:r>
            <a:endParaRPr lang="en-US" sz="1100" dirty="0"/>
          </a:p>
        </p:txBody>
      </p:sp>
      <p:pic>
        <p:nvPicPr>
          <p:cNvPr id="3" name="Picture 2">
            <a:extLst>
              <a:ext uri="{FF2B5EF4-FFF2-40B4-BE49-F238E27FC236}">
                <a16:creationId xmlns:a16="http://schemas.microsoft.com/office/drawing/2014/main" id="{55A312E6-E126-44CB-A967-D2D627B507F3}"/>
              </a:ext>
            </a:extLst>
          </p:cNvPr>
          <p:cNvPicPr>
            <a:picLocks noChangeAspect="1"/>
          </p:cNvPicPr>
          <p:nvPr/>
        </p:nvPicPr>
        <p:blipFill>
          <a:blip r:embed="rId4"/>
          <a:stretch>
            <a:fillRect/>
          </a:stretch>
        </p:blipFill>
        <p:spPr>
          <a:xfrm>
            <a:off x="1036637" y="1897062"/>
            <a:ext cx="8583610" cy="4446931"/>
          </a:xfrm>
          <a:prstGeom prst="rect">
            <a:avLst/>
          </a:prstGeom>
        </p:spPr>
      </p:pic>
    </p:spTree>
    <p:extLst>
      <p:ext uri="{BB962C8B-B14F-4D97-AF65-F5344CB8AC3E}">
        <p14:creationId xmlns:p14="http://schemas.microsoft.com/office/powerpoint/2010/main" val="25667286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A6F7C26-A977-4F93-9E46-D1BCBF11EAB4}"/>
              </a:ext>
            </a:extLst>
          </p:cNvPr>
          <p:cNvSpPr/>
          <p:nvPr/>
        </p:nvSpPr>
        <p:spPr bwMode="auto">
          <a:xfrm>
            <a:off x="0" y="1363662"/>
            <a:ext cx="12430982" cy="563086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32563">
              <a:defRPr/>
            </a:pPr>
            <a:r>
              <a:rPr lang="en-US" sz="3600" spc="306" dirty="0">
                <a:solidFill>
                  <a:srgbClr val="0078D7"/>
                </a:solidFill>
              </a:rPr>
              <a:t>WORKFLOW – IDENTIFY DATA SOURCES</a:t>
            </a: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701" y="3436330"/>
            <a:ext cx="795699" cy="795699"/>
          </a:xfrm>
          <a:prstGeom prst="rect">
            <a:avLst/>
          </a:prstGeom>
        </p:spPr>
      </p:pic>
      <p:grpSp>
        <p:nvGrpSpPr>
          <p:cNvPr id="4" name="Group 3"/>
          <p:cNvGrpSpPr/>
          <p:nvPr/>
        </p:nvGrpSpPr>
        <p:grpSpPr>
          <a:xfrm>
            <a:off x="8993294" y="2902138"/>
            <a:ext cx="998554" cy="1380440"/>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398" y="3834179"/>
            <a:ext cx="616826" cy="4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940" y="3436331"/>
            <a:ext cx="795699" cy="795699"/>
          </a:xfrm>
          <a:prstGeom prst="rect">
            <a:avLst/>
          </a:prstGeom>
        </p:spPr>
      </p:pic>
      <p:cxnSp>
        <p:nvCxnSpPr>
          <p:cNvPr id="13" name="Straight Arrow Connector 12"/>
          <p:cNvCxnSpPr>
            <a:endCxn id="3" idx="1"/>
          </p:cNvCxnSpPr>
          <p:nvPr/>
        </p:nvCxnSpPr>
        <p:spPr>
          <a:xfrm flipV="1">
            <a:off x="6952026" y="3834182"/>
            <a:ext cx="71967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640" y="3834179"/>
            <a:ext cx="9227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713" y="2376440"/>
            <a:ext cx="795699" cy="795699"/>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3436948"/>
            <a:ext cx="795699" cy="795699"/>
          </a:xfrm>
          <a:prstGeom prst="rect">
            <a:avLst/>
          </a:prstGeom>
        </p:spPr>
      </p:pic>
      <p:sp>
        <p:nvSpPr>
          <p:cNvPr id="17" name="Rectangle 16"/>
          <p:cNvSpPr/>
          <p:nvPr/>
        </p:nvSpPr>
        <p:spPr bwMode="auto">
          <a:xfrm>
            <a:off x="1714859" y="2192887"/>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XML</a:t>
            </a:r>
          </a:p>
        </p:txBody>
      </p:sp>
      <p:sp>
        <p:nvSpPr>
          <p:cNvPr id="18" name="Rectangle 17"/>
          <p:cNvSpPr/>
          <p:nvPr/>
        </p:nvSpPr>
        <p:spPr bwMode="auto">
          <a:xfrm>
            <a:off x="1714859" y="32847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9436" y="3834179"/>
            <a:ext cx="852503"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3412" y="2774291"/>
            <a:ext cx="1246377" cy="6620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9438" y="4232031"/>
            <a:ext cx="1250352" cy="690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10027" y="4528909"/>
            <a:ext cx="2919865"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Data Preparation</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Pre-process </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Transpose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Re-format</a:t>
            </a:r>
          </a:p>
          <a:p>
            <a:pPr marL="815875" lvl="1" indent="-349660" defTabSz="932563">
              <a:lnSpc>
                <a:spcPct val="90000"/>
              </a:lnSpc>
              <a:buFont typeface="Arial" panose="020B0604020202020204" pitchFamily="34" charset="0"/>
              <a:buChar char="•"/>
            </a:pPr>
            <a:endParaRPr lang="en-GB" sz="2448" dirty="0">
              <a:solidFill>
                <a:schemeClr val="bg1"/>
              </a:solidFill>
              <a:latin typeface="Segoe UI Semilight"/>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4524923"/>
            <a:ext cx="795699" cy="795699"/>
          </a:xfrm>
          <a:prstGeom prst="rect">
            <a:avLst/>
          </a:prstGeom>
        </p:spPr>
      </p:pic>
      <p:sp>
        <p:nvSpPr>
          <p:cNvPr id="24" name="Rectangle 23"/>
          <p:cNvSpPr/>
          <p:nvPr/>
        </p:nvSpPr>
        <p:spPr bwMode="auto">
          <a:xfrm>
            <a:off x="1714859" y="43413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TEXT</a:t>
            </a:r>
          </a:p>
        </p:txBody>
      </p:sp>
      <p:sp>
        <p:nvSpPr>
          <p:cNvPr id="25" name="TextBox 24"/>
          <p:cNvSpPr txBox="1"/>
          <p:nvPr/>
        </p:nvSpPr>
        <p:spPr>
          <a:xfrm>
            <a:off x="8436814" y="4441603"/>
            <a:ext cx="2663353"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Model</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Load</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Transform</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Aggregate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Consume</a:t>
            </a:r>
          </a:p>
        </p:txBody>
      </p:sp>
      <p:sp>
        <p:nvSpPr>
          <p:cNvPr id="26" name="Left Arrow 25"/>
          <p:cNvSpPr/>
          <p:nvPr/>
        </p:nvSpPr>
        <p:spPr bwMode="auto">
          <a:xfrm>
            <a:off x="10052520" y="3010255"/>
            <a:ext cx="1676119" cy="1387617"/>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High Value Data</a:t>
            </a:r>
          </a:p>
        </p:txBody>
      </p:sp>
      <p:sp>
        <p:nvSpPr>
          <p:cNvPr id="27" name="Down Arrow 26"/>
          <p:cNvSpPr/>
          <p:nvPr/>
        </p:nvSpPr>
        <p:spPr bwMode="auto">
          <a:xfrm>
            <a:off x="5406417" y="1611059"/>
            <a:ext cx="1769624" cy="1346192"/>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Unknown Value Data</a:t>
            </a:r>
          </a:p>
        </p:txBody>
      </p:sp>
      <p:sp>
        <p:nvSpPr>
          <p:cNvPr id="28" name="TextBox 27"/>
          <p:cNvSpPr txBox="1"/>
          <p:nvPr/>
        </p:nvSpPr>
        <p:spPr>
          <a:xfrm>
            <a:off x="11034313" y="4974395"/>
            <a:ext cx="1396669" cy="992837"/>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a:p>
            <a:pPr defTabSz="932563">
              <a:lnSpc>
                <a:spcPct val="90000"/>
              </a:lnSpc>
            </a:pPr>
            <a:r>
              <a:rPr lang="en-GB" sz="2448" dirty="0">
                <a:solidFill>
                  <a:schemeClr val="bg1"/>
                </a:solidFill>
                <a:latin typeface="Segoe UI Semilight"/>
              </a:rPr>
              <a:t>Ad-hoc</a:t>
            </a:r>
          </a:p>
        </p:txBody>
      </p:sp>
      <p:sp>
        <p:nvSpPr>
          <p:cNvPr id="29" name="TextBox 28"/>
          <p:cNvSpPr txBox="1"/>
          <p:nvPr/>
        </p:nvSpPr>
        <p:spPr>
          <a:xfrm>
            <a:off x="7578515" y="5147277"/>
            <a:ext cx="1134139" cy="647069"/>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p:txBody>
      </p:sp>
      <p:sp>
        <p:nvSpPr>
          <p:cNvPr id="30" name="Right Brace 29"/>
          <p:cNvSpPr/>
          <p:nvPr/>
        </p:nvSpPr>
        <p:spPr>
          <a:xfrm>
            <a:off x="7362346"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sp>
        <p:nvSpPr>
          <p:cNvPr id="31" name="Right Brace 30"/>
          <p:cNvSpPr/>
          <p:nvPr/>
        </p:nvSpPr>
        <p:spPr>
          <a:xfrm>
            <a:off x="10859782"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grpSp>
        <p:nvGrpSpPr>
          <p:cNvPr id="32" name="Group 31"/>
          <p:cNvGrpSpPr/>
          <p:nvPr/>
        </p:nvGrpSpPr>
        <p:grpSpPr>
          <a:xfrm>
            <a:off x="5638697" y="3186821"/>
            <a:ext cx="1300301" cy="1294717"/>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grpSp>
      <p:pic>
        <p:nvPicPr>
          <p:cNvPr id="40" name="Picture 39">
            <a:extLst>
              <a:ext uri="{FF2B5EF4-FFF2-40B4-BE49-F238E27FC236}">
                <a16:creationId xmlns:a16="http://schemas.microsoft.com/office/drawing/2014/main" id="{613541A2-09A3-4520-9FE5-A93F3ABE16A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5554390"/>
            <a:ext cx="795699" cy="795699"/>
          </a:xfrm>
          <a:prstGeom prst="rect">
            <a:avLst/>
          </a:prstGeom>
        </p:spPr>
      </p:pic>
      <p:sp>
        <p:nvSpPr>
          <p:cNvPr id="41" name="Rectangle 40">
            <a:extLst>
              <a:ext uri="{FF2B5EF4-FFF2-40B4-BE49-F238E27FC236}">
                <a16:creationId xmlns:a16="http://schemas.microsoft.com/office/drawing/2014/main" id="{4EFEF91C-F1BC-43A6-A617-6342FA13E072}"/>
              </a:ext>
            </a:extLst>
          </p:cNvPr>
          <p:cNvSpPr/>
          <p:nvPr/>
        </p:nvSpPr>
        <p:spPr bwMode="auto">
          <a:xfrm>
            <a:off x="1499664" y="5392529"/>
            <a:ext cx="1243101"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Parquet</a:t>
            </a:r>
          </a:p>
        </p:txBody>
      </p:sp>
      <p:cxnSp>
        <p:nvCxnSpPr>
          <p:cNvPr id="42" name="Straight Arrow Connector 41">
            <a:extLst>
              <a:ext uri="{FF2B5EF4-FFF2-40B4-BE49-F238E27FC236}">
                <a16:creationId xmlns:a16="http://schemas.microsoft.com/office/drawing/2014/main" id="{93A4521B-8A29-4C66-B4F5-8963A33D84B1}"/>
              </a:ext>
            </a:extLst>
          </p:cNvPr>
          <p:cNvCxnSpPr>
            <a:cxnSpLocks/>
            <a:stCxn id="40" idx="3"/>
          </p:cNvCxnSpPr>
          <p:nvPr/>
        </p:nvCxnSpPr>
        <p:spPr>
          <a:xfrm flipV="1">
            <a:off x="3059436" y="4270822"/>
            <a:ext cx="1424885" cy="16814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6A4112-A897-435F-A462-E2D9679BDD7A}"/>
              </a:ext>
            </a:extLst>
          </p:cNvPr>
          <p:cNvCxnSpPr>
            <a:cxnSpLocks/>
            <a:endCxn id="5" idx="2"/>
          </p:cNvCxnSpPr>
          <p:nvPr/>
        </p:nvCxnSpPr>
        <p:spPr>
          <a:xfrm>
            <a:off x="4544994" y="4155647"/>
            <a:ext cx="4993043" cy="126931"/>
          </a:xfrm>
          <a:prstGeom prst="curvedConnector4">
            <a:avLst>
              <a:gd name="adj1" fmla="val 1015"/>
              <a:gd name="adj2" fmla="val 27735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A2389E2-CCB6-4623-9795-7C0E5CCD47D6}"/>
              </a:ext>
            </a:extLst>
          </p:cNvPr>
          <p:cNvCxnSpPr/>
          <p:nvPr/>
        </p:nvCxnSpPr>
        <p:spPr>
          <a:xfrm>
            <a:off x="548493" y="2376440"/>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D45C340-0F57-4358-AC53-4532062AD52B}"/>
              </a:ext>
            </a:extLst>
          </p:cNvPr>
          <p:cNvCxnSpPr/>
          <p:nvPr/>
        </p:nvCxnSpPr>
        <p:spPr>
          <a:xfrm>
            <a:off x="548493" y="3495403"/>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AA11AD-507F-45CB-AB35-6F961A5946E5}"/>
              </a:ext>
            </a:extLst>
          </p:cNvPr>
          <p:cNvSpPr txBox="1"/>
          <p:nvPr/>
        </p:nvSpPr>
        <p:spPr>
          <a:xfrm>
            <a:off x="9647237" y="1347974"/>
            <a:ext cx="1815921"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This is Key !!!!</a:t>
            </a:r>
          </a:p>
        </p:txBody>
      </p:sp>
      <p:cxnSp>
        <p:nvCxnSpPr>
          <p:cNvPr id="48" name="Straight Arrow Connector 47">
            <a:extLst>
              <a:ext uri="{FF2B5EF4-FFF2-40B4-BE49-F238E27FC236}">
                <a16:creationId xmlns:a16="http://schemas.microsoft.com/office/drawing/2014/main" id="{32E7726C-8E7E-44A6-A251-85007E9EE3DC}"/>
              </a:ext>
            </a:extLst>
          </p:cNvPr>
          <p:cNvCxnSpPr>
            <a:cxnSpLocks/>
          </p:cNvCxnSpPr>
          <p:nvPr/>
        </p:nvCxnSpPr>
        <p:spPr>
          <a:xfrm>
            <a:off x="11164977" y="1870755"/>
            <a:ext cx="0" cy="90353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5281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Design SQL DW Tables</a:t>
            </a:r>
          </a:p>
        </p:txBody>
      </p:sp>
      <p:sp>
        <p:nvSpPr>
          <p:cNvPr id="2" name="TextBox 1">
            <a:extLst>
              <a:ext uri="{FF2B5EF4-FFF2-40B4-BE49-F238E27FC236}">
                <a16:creationId xmlns:a16="http://schemas.microsoft.com/office/drawing/2014/main" id="{FC04491B-36B8-4731-BEEA-57E92E562120}"/>
              </a:ext>
            </a:extLst>
          </p:cNvPr>
          <p:cNvSpPr txBox="1"/>
          <p:nvPr/>
        </p:nvSpPr>
        <p:spPr>
          <a:xfrm>
            <a:off x="275481" y="1820862"/>
            <a:ext cx="10133756" cy="2289858"/>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External Table Definitions</a:t>
            </a:r>
          </a:p>
          <a:p>
            <a:pPr marL="285750" indent="-285750">
              <a:buFont typeface="Arial" panose="020B0604020202020204" pitchFamily="34" charset="0"/>
              <a:buChar char="•"/>
            </a:pPr>
            <a:r>
              <a:rPr lang="en-US" dirty="0"/>
              <a:t>Staging Tables</a:t>
            </a:r>
          </a:p>
          <a:p>
            <a:pPr marL="285750" indent="-285750">
              <a:buFont typeface="Arial" panose="020B0604020202020204" pitchFamily="34" charset="0"/>
              <a:buChar char="•"/>
            </a:pPr>
            <a:r>
              <a:rPr lang="en-US" dirty="0"/>
              <a:t>Production Tables</a:t>
            </a:r>
          </a:p>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Partitioning</a:t>
            </a:r>
          </a:p>
          <a:p>
            <a:pPr marL="285750" indent="-285750">
              <a:buFont typeface="Arial" panose="020B0604020202020204" pitchFamily="34" charset="0"/>
              <a:buChar char="•"/>
            </a:pPr>
            <a:r>
              <a:rPr lang="en-US" dirty="0"/>
              <a:t>Distribution and Replicated</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090F3742-7359-48C7-A314-7E7E9BB7814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a:extLst>
              <a:ext uri="{FF2B5EF4-FFF2-40B4-BE49-F238E27FC236}">
                <a16:creationId xmlns:a16="http://schemas.microsoft.com/office/drawing/2014/main" id="{3CDC0C7D-DBE0-415C-BFF1-78819F578D07}"/>
              </a:ext>
            </a:extLst>
          </p:cNvPr>
          <p:cNvPicPr>
            <a:picLocks noChangeAspect="1"/>
          </p:cNvPicPr>
          <p:nvPr/>
        </p:nvPicPr>
        <p:blipFill>
          <a:blip r:embed="rId3"/>
          <a:stretch>
            <a:fillRect/>
          </a:stretch>
        </p:blipFill>
        <p:spPr>
          <a:xfrm>
            <a:off x="7688644" y="1757674"/>
            <a:ext cx="4626368" cy="2987245"/>
          </a:xfrm>
          <a:prstGeom prst="rect">
            <a:avLst/>
          </a:prstGeom>
        </p:spPr>
      </p:pic>
      <p:sp>
        <p:nvSpPr>
          <p:cNvPr id="6" name="Oval 5">
            <a:extLst>
              <a:ext uri="{FF2B5EF4-FFF2-40B4-BE49-F238E27FC236}">
                <a16:creationId xmlns:a16="http://schemas.microsoft.com/office/drawing/2014/main" id="{818958E6-B00C-4D8E-A091-17F42AA86628}"/>
              </a:ext>
            </a:extLst>
          </p:cNvPr>
          <p:cNvSpPr/>
          <p:nvPr/>
        </p:nvSpPr>
        <p:spPr bwMode="auto">
          <a:xfrm>
            <a:off x="7609223"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A1EB8F68-C8BE-425E-9E77-4DDEEDD30C48}"/>
              </a:ext>
            </a:extLst>
          </p:cNvPr>
          <p:cNvSpPr/>
          <p:nvPr/>
        </p:nvSpPr>
        <p:spPr bwMode="auto">
          <a:xfrm>
            <a:off x="10477694"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410983CD-3761-4FE5-86FC-3FE2A1157D11}"/>
              </a:ext>
            </a:extLst>
          </p:cNvPr>
          <p:cNvSpPr/>
          <p:nvPr/>
        </p:nvSpPr>
        <p:spPr bwMode="auto">
          <a:xfrm>
            <a:off x="10498814"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B6C0B431-5F7C-4359-BE63-A566F92C6453}"/>
              </a:ext>
            </a:extLst>
          </p:cNvPr>
          <p:cNvSpPr/>
          <p:nvPr/>
        </p:nvSpPr>
        <p:spPr bwMode="auto">
          <a:xfrm>
            <a:off x="7629496"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70F2FDDD-A9F6-4B10-B500-4D5B42C99607}"/>
              </a:ext>
            </a:extLst>
          </p:cNvPr>
          <p:cNvPicPr>
            <a:picLocks noChangeAspect="1"/>
          </p:cNvPicPr>
          <p:nvPr/>
        </p:nvPicPr>
        <p:blipFill>
          <a:blip r:embed="rId4"/>
          <a:stretch>
            <a:fillRect/>
          </a:stretch>
        </p:blipFill>
        <p:spPr>
          <a:xfrm>
            <a:off x="4618037" y="4630910"/>
            <a:ext cx="2803145" cy="2068340"/>
          </a:xfrm>
          <a:prstGeom prst="rect">
            <a:avLst/>
          </a:prstGeom>
        </p:spPr>
      </p:pic>
      <p:pic>
        <p:nvPicPr>
          <p:cNvPr id="3" name="Picture 2">
            <a:extLst>
              <a:ext uri="{FF2B5EF4-FFF2-40B4-BE49-F238E27FC236}">
                <a16:creationId xmlns:a16="http://schemas.microsoft.com/office/drawing/2014/main" id="{1E679B6A-1DB0-4402-A375-9539EAC06B38}"/>
              </a:ext>
            </a:extLst>
          </p:cNvPr>
          <p:cNvPicPr>
            <a:picLocks noChangeAspect="1"/>
          </p:cNvPicPr>
          <p:nvPr/>
        </p:nvPicPr>
        <p:blipFill>
          <a:blip r:embed="rId5"/>
          <a:stretch>
            <a:fillRect/>
          </a:stretch>
        </p:blipFill>
        <p:spPr>
          <a:xfrm>
            <a:off x="122237" y="4640262"/>
            <a:ext cx="4261104" cy="1676400"/>
          </a:xfrm>
          <a:prstGeom prst="rect">
            <a:avLst/>
          </a:prstGeom>
        </p:spPr>
      </p:pic>
    </p:spTree>
    <p:extLst>
      <p:ext uri="{BB962C8B-B14F-4D97-AF65-F5344CB8AC3E}">
        <p14:creationId xmlns:p14="http://schemas.microsoft.com/office/powerpoint/2010/main" val="3070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Operations</a:t>
            </a:r>
          </a:p>
        </p:txBody>
      </p:sp>
      <p:sp>
        <p:nvSpPr>
          <p:cNvPr id="2" name="TextBox 1">
            <a:extLst>
              <a:ext uri="{FF2B5EF4-FFF2-40B4-BE49-F238E27FC236}">
                <a16:creationId xmlns:a16="http://schemas.microsoft.com/office/drawing/2014/main" id="{B0D0524C-D571-470A-B038-58516D7AFA6B}"/>
              </a:ext>
            </a:extLst>
          </p:cNvPr>
          <p:cNvSpPr txBox="1"/>
          <p:nvPr/>
        </p:nvSpPr>
        <p:spPr>
          <a:xfrm>
            <a:off x="503237" y="2049462"/>
            <a:ext cx="6705600" cy="14588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Query Performance</a:t>
            </a:r>
          </a:p>
          <a:p>
            <a:pPr marL="285750" indent="-285750">
              <a:buFont typeface="Arial" panose="020B0604020202020204" pitchFamily="34" charset="0"/>
              <a:buChar char="•"/>
            </a:pPr>
            <a:r>
              <a:rPr lang="en-US" dirty="0"/>
              <a:t>Data Management Views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809CD22-CE5A-4070-B2F4-801821C86B2F}"/>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Tree>
    <p:extLst>
      <p:ext uri="{BB962C8B-B14F-4D97-AF65-F5344CB8AC3E}">
        <p14:creationId xmlns:p14="http://schemas.microsoft.com/office/powerpoint/2010/main" val="32880984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Gen 2 - Performance Features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900011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Data Movement</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3" name="Rectangle 2">
            <a:extLst>
              <a:ext uri="{FF2B5EF4-FFF2-40B4-BE49-F238E27FC236}">
                <a16:creationId xmlns:a16="http://schemas.microsoft.com/office/drawing/2014/main" id="{0A41B072-6239-4B08-81E4-F248163D51A2}"/>
              </a:ext>
            </a:extLst>
          </p:cNvPr>
          <p:cNvSpPr/>
          <p:nvPr/>
        </p:nvSpPr>
        <p:spPr>
          <a:xfrm>
            <a:off x="198437" y="6240462"/>
            <a:ext cx="11430000" cy="369332"/>
          </a:xfrm>
          <a:prstGeom prst="rect">
            <a:avLst/>
          </a:prstGeom>
          <a:solidFill>
            <a:schemeClr val="tx1"/>
          </a:solidFill>
        </p:spPr>
        <p:txBody>
          <a:bodyPr wrap="square">
            <a:spAutoFit/>
          </a:bodyPr>
          <a:lstStyle/>
          <a:p>
            <a:r>
              <a:rPr lang="en-US" dirty="0">
                <a:hlinkClick r:id="rId3"/>
              </a:rPr>
              <a:t>https://azure.microsoft.com/en-us/blog/smarter-faster-safer-azure-sql-data-warehouse-is-simply-unmatched/</a:t>
            </a:r>
            <a:endParaRPr lang="en-US" dirty="0"/>
          </a:p>
        </p:txBody>
      </p:sp>
    </p:spTree>
    <p:extLst>
      <p:ext uri="{BB962C8B-B14F-4D97-AF65-F5344CB8AC3E}">
        <p14:creationId xmlns:p14="http://schemas.microsoft.com/office/powerpoint/2010/main" val="240124897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dirty="0"/>
              <a:t>Performance Details Resources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5C66-3885-4C8F-92D8-DA0624C2077D}"/>
              </a:ext>
            </a:extLst>
          </p:cNvPr>
          <p:cNvSpPr>
            <a:spLocks noGrp="1"/>
          </p:cNvSpPr>
          <p:nvPr>
            <p:ph type="title"/>
          </p:nvPr>
        </p:nvSpPr>
        <p:spPr/>
        <p:txBody>
          <a:bodyPr/>
          <a:lstStyle/>
          <a:p>
            <a:r>
              <a:rPr lang="en-US" dirty="0"/>
              <a:t>Data Movement - Instant Data Movement (IDM) </a:t>
            </a:r>
          </a:p>
        </p:txBody>
      </p:sp>
      <p:sp>
        <p:nvSpPr>
          <p:cNvPr id="5" name="Rectangle 4">
            <a:extLst>
              <a:ext uri="{FF2B5EF4-FFF2-40B4-BE49-F238E27FC236}">
                <a16:creationId xmlns:a16="http://schemas.microsoft.com/office/drawing/2014/main" id="{6C732A3C-2E09-422B-880A-F33560D7798A}"/>
              </a:ext>
            </a:extLst>
          </p:cNvPr>
          <p:cNvSpPr/>
          <p:nvPr/>
        </p:nvSpPr>
        <p:spPr>
          <a:xfrm>
            <a:off x="884237" y="1668462"/>
            <a:ext cx="10972800" cy="1477328"/>
          </a:xfrm>
          <a:prstGeom prst="rect">
            <a:avLst/>
          </a:prstGeom>
        </p:spPr>
        <p:txBody>
          <a:bodyPr wrap="square">
            <a:spAutoFit/>
          </a:bodyPr>
          <a:lstStyle/>
          <a:p>
            <a:r>
              <a:rPr lang="en-US" b="1" dirty="0">
                <a:solidFill>
                  <a:srgbClr val="242429"/>
                </a:solidFill>
                <a:latin typeface="Segoe UI" panose="020B0502040204020203" pitchFamily="34" charset="0"/>
              </a:rPr>
              <a:t>Instant Data Movement (IDM)</a:t>
            </a:r>
            <a:r>
              <a:rPr lang="en-US" dirty="0">
                <a:solidFill>
                  <a:srgbClr val="242429"/>
                </a:solidFill>
                <a:latin typeface="Segoe UI" panose="020B0502040204020203" pitchFamily="34" charset="0"/>
              </a:rPr>
              <a:t> - extremely efficient movement between data warehouse compute nodes. </a:t>
            </a:r>
          </a:p>
          <a:p>
            <a:endParaRPr lang="en-US" dirty="0">
              <a:solidFill>
                <a:srgbClr val="242429"/>
              </a:solidFill>
              <a:latin typeface="Segoe UI" panose="020B0502040204020203" pitchFamily="34" charset="0"/>
            </a:endParaRPr>
          </a:p>
          <a:p>
            <a:r>
              <a:rPr lang="en-US" dirty="0">
                <a:solidFill>
                  <a:srgbClr val="242429"/>
                </a:solidFill>
                <a:latin typeface="Segoe UI" panose="020B0502040204020203" pitchFamily="34" charset="0"/>
              </a:rPr>
              <a:t>At the heart of every distributed database system is the </a:t>
            </a:r>
            <a:r>
              <a:rPr lang="en-US" b="1" dirty="0">
                <a:solidFill>
                  <a:srgbClr val="242429"/>
                </a:solidFill>
                <a:latin typeface="Segoe UI" panose="020B0502040204020203" pitchFamily="34" charset="0"/>
              </a:rPr>
              <a:t>need to align two or more tables</a:t>
            </a:r>
            <a:r>
              <a:rPr lang="en-US" dirty="0">
                <a:solidFill>
                  <a:srgbClr val="242429"/>
                </a:solidFill>
                <a:latin typeface="Segoe UI" panose="020B0502040204020203" pitchFamily="34" charset="0"/>
              </a:rPr>
              <a:t> </a:t>
            </a:r>
          </a:p>
          <a:p>
            <a:endParaRPr lang="en-US" dirty="0">
              <a:solidFill>
                <a:srgbClr val="242429"/>
              </a:solidFill>
              <a:latin typeface="Segoe UI" panose="020B0502040204020203" pitchFamily="34" charset="0"/>
            </a:endParaRPr>
          </a:p>
          <a:p>
            <a:r>
              <a:rPr lang="en-US" dirty="0">
                <a:solidFill>
                  <a:srgbClr val="242429"/>
                </a:solidFill>
                <a:latin typeface="Segoe UI" panose="020B0502040204020203" pitchFamily="34" charset="0"/>
              </a:rPr>
              <a:t>That are partitioned on a different key to produce a final or intermediate result set.</a:t>
            </a:r>
            <a:endParaRPr lang="en-US" dirty="0"/>
          </a:p>
        </p:txBody>
      </p:sp>
    </p:spTree>
    <p:extLst>
      <p:ext uri="{BB962C8B-B14F-4D97-AF65-F5344CB8AC3E}">
        <p14:creationId xmlns:p14="http://schemas.microsoft.com/office/powerpoint/2010/main" val="319666049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3"/>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4"/>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5"/>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5C66-3885-4C8F-92D8-DA0624C2077D}"/>
              </a:ext>
            </a:extLst>
          </p:cNvPr>
          <p:cNvSpPr>
            <a:spLocks noGrp="1"/>
          </p:cNvSpPr>
          <p:nvPr>
            <p:ph type="title"/>
          </p:nvPr>
        </p:nvSpPr>
        <p:spPr/>
        <p:txBody>
          <a:bodyPr/>
          <a:lstStyle/>
          <a:p>
            <a:r>
              <a:rPr lang="en-US" dirty="0"/>
              <a:t>Distribution Column</a:t>
            </a:r>
          </a:p>
        </p:txBody>
      </p:sp>
      <p:pic>
        <p:nvPicPr>
          <p:cNvPr id="4" name="Picture 3">
            <a:extLst>
              <a:ext uri="{FF2B5EF4-FFF2-40B4-BE49-F238E27FC236}">
                <a16:creationId xmlns:a16="http://schemas.microsoft.com/office/drawing/2014/main" id="{D8CB92CC-941F-4F19-910B-85AB717FDB7A}"/>
              </a:ext>
            </a:extLst>
          </p:cNvPr>
          <p:cNvPicPr>
            <a:picLocks noChangeAspect="1"/>
          </p:cNvPicPr>
          <p:nvPr/>
        </p:nvPicPr>
        <p:blipFill>
          <a:blip r:embed="rId3"/>
          <a:stretch>
            <a:fillRect/>
          </a:stretch>
        </p:blipFill>
        <p:spPr>
          <a:xfrm>
            <a:off x="808037" y="1211262"/>
            <a:ext cx="8458285" cy="5226715"/>
          </a:xfrm>
          <a:prstGeom prst="rect">
            <a:avLst/>
          </a:prstGeom>
        </p:spPr>
      </p:pic>
    </p:spTree>
    <p:extLst>
      <p:ext uri="{BB962C8B-B14F-4D97-AF65-F5344CB8AC3E}">
        <p14:creationId xmlns:p14="http://schemas.microsoft.com/office/powerpoint/2010/main" val="9358084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Resource Classes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424582552"/>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dcmitype/"/>
    <ds:schemaRef ds:uri="http://schemas.microsoft.com/office/2006/metadata/properties"/>
    <ds:schemaRef ds:uri="3756669b-0f6e-4d9f-8abf-62e1e20ea27a"/>
    <ds:schemaRef ds:uri="http://www.w3.org/XML/1998/namespace"/>
    <ds:schemaRef ds:uri="http://purl.org/dc/terms/"/>
  </ds:schemaRefs>
</ds:datastoreItem>
</file>

<file path=customXml/itemProps3.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5141</Words>
  <Application>Microsoft Office PowerPoint</Application>
  <PresentationFormat>Custom</PresentationFormat>
  <Paragraphs>1174</Paragraphs>
  <Slides>56</Slides>
  <Notes>48</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56</vt:i4>
      </vt:variant>
    </vt:vector>
  </HeadingPairs>
  <TitlesOfParts>
    <vt:vector size="74" baseType="lpstr">
      <vt:lpstr>Arial</vt:lpstr>
      <vt:lpstr>Calibri</vt:lpstr>
      <vt:lpstr>Calibri Light</vt:lpstr>
      <vt:lpstr>Consolas</vt:lpstr>
      <vt:lpstr>Corbel</vt:lpstr>
      <vt:lpstr>Segoe UI</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Azure Data Warehouse      In-A-Day  </vt:lpstr>
      <vt:lpstr>Agenda  </vt:lpstr>
      <vt:lpstr>Azure SQL Data Warehouse  Gen 2 - Performance Features </vt:lpstr>
      <vt:lpstr>Data Movement </vt:lpstr>
      <vt:lpstr>Data Movement - Instant Data Movement (IDM) </vt:lpstr>
      <vt:lpstr>Distributed Data Movement</vt:lpstr>
      <vt:lpstr>Gen2 – instant data movement</vt:lpstr>
      <vt:lpstr>Distribution Column</vt:lpstr>
      <vt:lpstr>Resource Classes </vt:lpstr>
      <vt:lpstr>Gen2 – Simpler resource model</vt:lpstr>
      <vt:lpstr>Gen2 – Simpler model</vt:lpstr>
      <vt:lpstr>Workload Management</vt:lpstr>
      <vt:lpstr>PowerPoint Presentation</vt:lpstr>
      <vt:lpstr>PowerPoint Presentation</vt:lpstr>
      <vt:lpstr>PowerPoint Presentation</vt:lpstr>
      <vt:lpstr>PowerPoint Presentation</vt:lpstr>
      <vt:lpstr>DW Creation Framework  Architecture Decisions</vt:lpstr>
      <vt:lpstr>DW Creation Framework Architecture Decisions  “Improve your probability of Success!!!!!”</vt:lpstr>
      <vt:lpstr>Hub &amp; Spoke Architecture for Analytics (BI) </vt:lpstr>
      <vt:lpstr>Choose a Light House Project</vt:lpstr>
      <vt:lpstr>DW Creation Framework </vt:lpstr>
      <vt:lpstr>Data Warehouse Workflow </vt:lpstr>
      <vt:lpstr>PowerPoint Presentation</vt:lpstr>
      <vt:lpstr>PowerPoint Presentation</vt:lpstr>
      <vt:lpstr>PowerPoint Presentation</vt:lpstr>
      <vt:lpstr>PowerPoint Presentation</vt:lpstr>
      <vt:lpstr>WORKFLOW – IDENTIFY DATA SOURCES</vt:lpstr>
      <vt:lpstr>PowerPoint Presentation</vt:lpstr>
      <vt:lpstr>PowerPoint Presentation</vt:lpstr>
      <vt:lpstr>Q&amp;A</vt:lpstr>
      <vt:lpstr>SQL Datawarehouse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Details Resources</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JSON data support – insert JSON data</vt:lpstr>
      <vt:lpstr>JSON data support – read JSON data</vt:lpstr>
      <vt:lpstr>JSON data support – modify and operate on JSON data</vt:lpstr>
      <vt:lpstr>Windowing functions</vt:lpstr>
      <vt:lpstr>Approximate execution</vt:lpstr>
      <vt:lpstr>Group by options        </vt:lpstr>
      <vt:lpstr>PowerPoint Presentation</vt:lpstr>
      <vt:lpstr>Since Gen2 GA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2019-09-08T15:10:56Z</dcterms:created>
  <dcterms:modified xsi:type="dcterms:W3CDTF">2019-09-15T19:36:21Z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styoung@microsoft.com</vt:lpwstr>
  </property>
  <property fmtid="{D5CDD505-2E9C-101B-9397-08002B2CF9AE}" pid="5" name="MSIP_Label_f42aa342-8706-4288-bd11-ebb85995028c_SetDate">
    <vt:lpwstr>2019-09-08T15:12:13.3598442Z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10e4c71c-d9d2-475a-8384-b049b7a9c651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